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0" r:id="rId2"/>
    <p:sldId id="291" r:id="rId3"/>
    <p:sldId id="292" r:id="rId4"/>
    <p:sldId id="266" r:id="rId5"/>
    <p:sldId id="267" r:id="rId6"/>
    <p:sldId id="268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94" r:id="rId29"/>
    <p:sldId id="293" r:id="rId30"/>
    <p:sldId id="295" r:id="rId31"/>
    <p:sldId id="283" r:id="rId32"/>
    <p:sldId id="284" r:id="rId33"/>
    <p:sldId id="285" r:id="rId34"/>
    <p:sldId id="286" r:id="rId35"/>
    <p:sldId id="287" r:id="rId36"/>
    <p:sldId id="289" r:id="rId37"/>
    <p:sldId id="288" r:id="rId38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8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8F70-152C-4B8E-9FF6-05DE7053EA07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174E-BA95-4F1E-AD86-29253E6280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7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8F70-152C-4B8E-9FF6-05DE7053EA07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174E-BA95-4F1E-AD86-29253E6280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82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8F70-152C-4B8E-9FF6-05DE7053EA07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174E-BA95-4F1E-AD86-29253E6280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84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8F70-152C-4B8E-9FF6-05DE7053EA07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174E-BA95-4F1E-AD86-29253E6280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56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8F70-152C-4B8E-9FF6-05DE7053EA07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174E-BA95-4F1E-AD86-29253E6280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70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8F70-152C-4B8E-9FF6-05DE7053EA07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174E-BA95-4F1E-AD86-29253E6280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0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8F70-152C-4B8E-9FF6-05DE7053EA07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174E-BA95-4F1E-AD86-29253E6280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76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8F70-152C-4B8E-9FF6-05DE7053EA07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174E-BA95-4F1E-AD86-29253E6280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84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8F70-152C-4B8E-9FF6-05DE7053EA07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174E-BA95-4F1E-AD86-29253E6280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74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8F70-152C-4B8E-9FF6-05DE7053EA07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174E-BA95-4F1E-AD86-29253E6280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26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8F70-152C-4B8E-9FF6-05DE7053EA07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174E-BA95-4F1E-AD86-29253E6280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6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A8F70-152C-4B8E-9FF6-05DE7053EA07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1174E-BA95-4F1E-AD86-29253E6280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8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personal.com.ar/INTERMEDIATE/unit6/page6.htm" TargetMode="External"/><Relationship Id="rId7" Type="http://schemas.openxmlformats.org/officeDocument/2006/relationships/hyperlink" Target="http://www.ompersonal.com.ar/omverbs/simplemodals.htm" TargetMode="External"/><Relationship Id="rId2" Type="http://schemas.openxmlformats.org/officeDocument/2006/relationships/hyperlink" Target="http://www.ompersonal.com.ar/INTERMEDIATE/unit6/page5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mpersonal.com.ar/INTERMEDIATE/unit7/page2.htm" TargetMode="External"/><Relationship Id="rId5" Type="http://schemas.openxmlformats.org/officeDocument/2006/relationships/hyperlink" Target="http://www.ompersonal.com.ar/omexercise/verbosmodales/unit15.htm" TargetMode="External"/><Relationship Id="rId4" Type="http://schemas.openxmlformats.org/officeDocument/2006/relationships/hyperlink" Target="http://www.ompersonal.com.ar/omgrammar/can-could-beable.ht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87184" y="4753769"/>
            <a:ext cx="4800600" cy="72072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/>
            <a:r>
              <a:rPr lang="en-US" altLang="es-AR" sz="3000" b="1" i="1" dirty="0" smtClean="0">
                <a:latin typeface="Colonna MT" panose="04020805060202030203" pitchFamily="82" charset="0"/>
              </a:rPr>
              <a:t>Expressions for suggesting</a:t>
            </a:r>
          </a:p>
        </p:txBody>
      </p:sp>
      <p:sp>
        <p:nvSpPr>
          <p:cNvPr id="2052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331254" y="6548717"/>
            <a:ext cx="7043551" cy="36307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002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574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71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_tradnl" altLang="es-AR" sz="16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UTN -  FRVM                                 Lic. Evangelina Cecchel - Lic. Bibiana </a:t>
            </a:r>
            <a:r>
              <a:rPr lang="es-ES_tradnl" altLang="es-AR" sz="16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Fernandez</a:t>
            </a:r>
            <a:endParaRPr lang="es-ES_tradnl" altLang="es-AR" sz="1600" b="1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3074" name="Picture 2" descr="https://lh3.googleusercontent.com/vqsHWkyU03PH_-DGwS7uEyBnhYw-7-lPnp00iFzp2vXswbbGMQt1QO7I0J4VE6J2YTo=s630-fcrop64=1,00650000fe69ff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54" y="1168816"/>
            <a:ext cx="5378542" cy="3047841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31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4175" y="1092854"/>
            <a:ext cx="8435975" cy="5289550"/>
          </a:xfrm>
        </p:spPr>
        <p:txBody>
          <a:bodyPr>
            <a:normAutofit/>
          </a:bodyPr>
          <a:lstStyle/>
          <a:p>
            <a:pPr algn="just" eaLnBrk="1" hangingPunct="1">
              <a:buFontTx/>
              <a:buBlip>
                <a:blip r:embed="rId2"/>
              </a:buBlip>
            </a:pPr>
            <a:r>
              <a:rPr lang="en-US" altLang="es-AR" sz="2400" dirty="0" smtClean="0">
                <a:latin typeface="Garamond" panose="02020404030301010803" pitchFamily="18" charset="0"/>
              </a:rPr>
              <a:t>This modal verb has the same meaning as </a:t>
            </a:r>
            <a:r>
              <a:rPr lang="en-US" altLang="es-AR" sz="2400" i="1" dirty="0" smtClean="0">
                <a:latin typeface="Garamond" panose="02020404030301010803" pitchFamily="18" charset="0"/>
              </a:rPr>
              <a:t>should:</a:t>
            </a:r>
          </a:p>
          <a:p>
            <a:pPr algn="ctr" eaLnBrk="1" hangingPunct="1">
              <a:buFontTx/>
              <a:buNone/>
            </a:pPr>
            <a:r>
              <a:rPr lang="en-US" altLang="es-AR" sz="2400" dirty="0" smtClean="0">
                <a:latin typeface="Garamond" panose="02020404030301010803" pitchFamily="18" charset="0"/>
              </a:rPr>
              <a:t>I </a:t>
            </a:r>
            <a:r>
              <a:rPr lang="en-US" altLang="es-AR" sz="2400" b="1" dirty="0" smtClean="0">
                <a:latin typeface="Garamond" panose="02020404030301010803" pitchFamily="18" charset="0"/>
              </a:rPr>
              <a:t>ought to</a:t>
            </a:r>
            <a:r>
              <a:rPr lang="en-US" altLang="es-AR" sz="2400" dirty="0" smtClean="0">
                <a:latin typeface="Garamond" panose="02020404030301010803" pitchFamily="18" charset="0"/>
              </a:rPr>
              <a:t> get some insect repellent.</a:t>
            </a:r>
          </a:p>
          <a:p>
            <a:pPr algn="ctr" eaLnBrk="1" hangingPunct="1">
              <a:buFontTx/>
              <a:buNone/>
            </a:pPr>
            <a:r>
              <a:rPr lang="en-US" altLang="es-AR" sz="2400" dirty="0" smtClean="0">
                <a:latin typeface="Garamond" panose="02020404030301010803" pitchFamily="18" charset="0"/>
              </a:rPr>
              <a:t>You </a:t>
            </a:r>
            <a:r>
              <a:rPr lang="en-US" altLang="es-AR" sz="2400" b="1" dirty="0" smtClean="0">
                <a:latin typeface="Garamond" panose="02020404030301010803" pitchFamily="18" charset="0"/>
              </a:rPr>
              <a:t>ought to</a:t>
            </a:r>
            <a:r>
              <a:rPr lang="en-US" altLang="es-AR" sz="2400" dirty="0" smtClean="0">
                <a:latin typeface="Garamond" panose="02020404030301010803" pitchFamily="18" charset="0"/>
              </a:rPr>
              <a:t> study for the exam.</a:t>
            </a:r>
          </a:p>
          <a:p>
            <a:pPr marL="0" indent="0" algn="just" eaLnBrk="1" hangingPunct="1">
              <a:buNone/>
            </a:pPr>
            <a:endParaRPr lang="en-US" altLang="es-AR" sz="2400" dirty="0" smtClean="0">
              <a:latin typeface="Garamond" panose="02020404030301010803" pitchFamily="18" charset="0"/>
            </a:endParaRPr>
          </a:p>
          <a:p>
            <a:pPr algn="just" eaLnBrk="1" hangingPunct="1">
              <a:buFontTx/>
              <a:buBlip>
                <a:blip r:embed="rId2"/>
              </a:buBlip>
            </a:pPr>
            <a:r>
              <a:rPr lang="en-US" altLang="es-AR" sz="2400" dirty="0" smtClean="0">
                <a:latin typeface="Garamond" panose="02020404030301010803" pitchFamily="18" charset="0"/>
              </a:rPr>
              <a:t>You don’t use </a:t>
            </a:r>
            <a:r>
              <a:rPr lang="en-US" altLang="es-AR" sz="2400" b="1" i="1" dirty="0" smtClean="0">
                <a:latin typeface="Garamond" panose="02020404030301010803" pitchFamily="18" charset="0"/>
              </a:rPr>
              <a:t>ought to</a:t>
            </a:r>
            <a:r>
              <a:rPr lang="en-US" altLang="es-AR" sz="2400" dirty="0" smtClean="0">
                <a:latin typeface="Garamond" panose="02020404030301010803" pitchFamily="18" charset="0"/>
              </a:rPr>
              <a:t> in the negative or interrogative form, you use </a:t>
            </a:r>
            <a:r>
              <a:rPr lang="en-US" altLang="es-AR" sz="2400" b="1" i="1" dirty="0" smtClean="0">
                <a:latin typeface="Garamond" panose="02020404030301010803" pitchFamily="18" charset="0"/>
              </a:rPr>
              <a:t>should</a:t>
            </a:r>
            <a:r>
              <a:rPr lang="en-US" altLang="es-AR" sz="2400" dirty="0" smtClean="0">
                <a:latin typeface="Garamond" panose="02020404030301010803" pitchFamily="18" charset="0"/>
              </a:rPr>
              <a:t> in these forms.</a:t>
            </a:r>
          </a:p>
          <a:p>
            <a:pPr algn="just" eaLnBrk="1" hangingPunct="1">
              <a:buFontTx/>
              <a:buBlip>
                <a:blip r:embed="rId2"/>
              </a:buBlip>
            </a:pPr>
            <a:endParaRPr lang="en-US" altLang="es-AR" sz="2400" dirty="0" smtClean="0">
              <a:latin typeface="Garamond" panose="02020404030301010803" pitchFamily="18" charset="0"/>
            </a:endParaRPr>
          </a:p>
          <a:p>
            <a:pPr algn="just" eaLnBrk="1" hangingPunct="1">
              <a:buFontTx/>
              <a:buBlip>
                <a:blip r:embed="rId2"/>
              </a:buBlip>
            </a:pPr>
            <a:r>
              <a:rPr lang="en-US" altLang="es-AR" sz="2400" dirty="0" smtClean="0">
                <a:latin typeface="Garamond" panose="02020404030301010803" pitchFamily="18" charset="0"/>
              </a:rPr>
              <a:t>To sound more polite use “I think” or “maybe” before “You should…” or “You ought to…”:</a:t>
            </a:r>
          </a:p>
          <a:p>
            <a:pPr algn="ctr" eaLnBrk="1" hangingPunct="1">
              <a:buFontTx/>
              <a:buNone/>
            </a:pPr>
            <a:r>
              <a:rPr lang="en-US" altLang="es-AR" sz="2400" b="1" dirty="0" smtClean="0">
                <a:latin typeface="Garamond" panose="02020404030301010803" pitchFamily="18" charset="0"/>
              </a:rPr>
              <a:t>I think</a:t>
            </a:r>
            <a:r>
              <a:rPr lang="en-US" altLang="es-AR" sz="2400" dirty="0" smtClean="0">
                <a:latin typeface="Garamond" panose="02020404030301010803" pitchFamily="18" charset="0"/>
              </a:rPr>
              <a:t> you </a:t>
            </a:r>
            <a:r>
              <a:rPr lang="en-US" altLang="es-AR" sz="2400" b="1" dirty="0" smtClean="0">
                <a:latin typeface="Garamond" panose="02020404030301010803" pitchFamily="18" charset="0"/>
              </a:rPr>
              <a:t>ought to</a:t>
            </a:r>
            <a:r>
              <a:rPr lang="en-US" altLang="es-AR" sz="2400" dirty="0" smtClean="0">
                <a:latin typeface="Garamond" panose="02020404030301010803" pitchFamily="18" charset="0"/>
              </a:rPr>
              <a:t> buy cheaper airline tickets.</a:t>
            </a:r>
          </a:p>
          <a:p>
            <a:pPr algn="ctr" eaLnBrk="1" hangingPunct="1">
              <a:buFontTx/>
              <a:buNone/>
            </a:pPr>
            <a:r>
              <a:rPr lang="en-US" altLang="es-AR" sz="2400" b="1" dirty="0" smtClean="0">
                <a:latin typeface="Garamond" panose="02020404030301010803" pitchFamily="18" charset="0"/>
              </a:rPr>
              <a:t>Maybe</a:t>
            </a:r>
            <a:r>
              <a:rPr lang="en-US" altLang="es-AR" sz="2400" dirty="0" smtClean="0">
                <a:latin typeface="Garamond" panose="02020404030301010803" pitchFamily="18" charset="0"/>
              </a:rPr>
              <a:t> you </a:t>
            </a:r>
            <a:r>
              <a:rPr lang="en-US" altLang="es-AR" sz="2400" b="1" dirty="0" smtClean="0">
                <a:latin typeface="Garamond" panose="02020404030301010803" pitchFamily="18" charset="0"/>
              </a:rPr>
              <a:t>should</a:t>
            </a:r>
            <a:r>
              <a:rPr lang="en-US" altLang="es-AR" sz="2400" dirty="0" smtClean="0">
                <a:latin typeface="Garamond" panose="02020404030301010803" pitchFamily="18" charset="0"/>
              </a:rPr>
              <a:t> leave her alone. </a:t>
            </a:r>
          </a:p>
          <a:p>
            <a:pPr algn="ctr" eaLnBrk="1" hangingPunct="1">
              <a:buFontTx/>
              <a:buNone/>
            </a:pPr>
            <a:endParaRPr lang="en-US" altLang="es-AR" sz="2400" dirty="0" smtClean="0">
              <a:latin typeface="Garamond" panose="02020404030301010803" pitchFamily="18" charset="0"/>
            </a:endParaRPr>
          </a:p>
          <a:p>
            <a:pPr eaLnBrk="1" hangingPunct="1">
              <a:buFontTx/>
              <a:buNone/>
            </a:pPr>
            <a:endParaRPr lang="en-US" altLang="es-AR" sz="2400" dirty="0" smtClean="0">
              <a:latin typeface="Garamond" panose="02020404030301010803" pitchFamily="18" charset="0"/>
            </a:endParaRPr>
          </a:p>
        </p:txBody>
      </p:sp>
      <p:sp>
        <p:nvSpPr>
          <p:cNvPr id="5123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69894" y="6481483"/>
            <a:ext cx="6929531" cy="50762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_tradnl" altLang="es-AR" sz="16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UTN -  FRVM                                 Lic. Evangelina </a:t>
            </a:r>
            <a:r>
              <a:rPr lang="es-ES_tradnl" altLang="es-AR" sz="16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Cecchel</a:t>
            </a:r>
            <a:r>
              <a:rPr lang="es-ES_tradnl" altLang="es-AR" sz="16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- Lic. Bibiana </a:t>
            </a:r>
            <a:r>
              <a:rPr lang="es-ES_tradnl" altLang="es-AR" sz="16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Fernandez</a:t>
            </a:r>
            <a:endParaRPr lang="es-ES_tradnl" altLang="es-AR" sz="1600" b="1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3347864" y="427311"/>
            <a:ext cx="2249334" cy="76944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 eaLnBrk="1" hangingPunct="1">
              <a:defRPr/>
            </a:pPr>
            <a:r>
              <a:rPr lang="en-US" sz="44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Andalus" pitchFamily="18" charset="-78"/>
                <a:cs typeface="Andalus" pitchFamily="18" charset="-78"/>
              </a:rPr>
              <a:t>Ought to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86422" y="858737"/>
            <a:ext cx="2454776" cy="121267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856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163638"/>
            <a:ext cx="8229600" cy="4929187"/>
          </a:xfrm>
        </p:spPr>
        <p:txBody>
          <a:bodyPr>
            <a:normAutofit/>
          </a:bodyPr>
          <a:lstStyle/>
          <a:p>
            <a:pPr algn="ctr" eaLnBrk="1" hangingPunct="1">
              <a:buFontTx/>
              <a:buNone/>
            </a:pPr>
            <a:endParaRPr lang="en-US" altLang="es-AR" sz="2400" b="1" dirty="0" smtClean="0">
              <a:latin typeface="Algerian" panose="04020705040A02060702" pitchFamily="82" charset="0"/>
            </a:endParaRPr>
          </a:p>
          <a:p>
            <a:pPr algn="just" eaLnBrk="1" hangingPunct="1">
              <a:buFontTx/>
              <a:buBlip>
                <a:blip r:embed="rId2"/>
              </a:buBlip>
            </a:pPr>
            <a:r>
              <a:rPr lang="en-US" altLang="es-AR" sz="2400" dirty="0" smtClean="0">
                <a:latin typeface="Garamond" panose="02020404030301010803" pitchFamily="18" charset="0"/>
              </a:rPr>
              <a:t>Use </a:t>
            </a:r>
            <a:r>
              <a:rPr lang="en-US" altLang="es-AR" sz="2400" b="1" i="1" dirty="0" smtClean="0">
                <a:latin typeface="Garamond" panose="02020404030301010803" pitchFamily="18" charset="0"/>
              </a:rPr>
              <a:t>had better</a:t>
            </a:r>
            <a:r>
              <a:rPr lang="en-US" altLang="es-AR" sz="2400" dirty="0" smtClean="0">
                <a:latin typeface="Garamond" panose="02020404030301010803" pitchFamily="18" charset="0"/>
              </a:rPr>
              <a:t> to give advice, this modal is followed by the base form of the verb, the negative form is </a:t>
            </a:r>
            <a:r>
              <a:rPr lang="en-US" altLang="es-AR" sz="2400" b="1" i="1" dirty="0" smtClean="0">
                <a:latin typeface="Garamond" panose="02020404030301010803" pitchFamily="18" charset="0"/>
              </a:rPr>
              <a:t>had better not. </a:t>
            </a:r>
            <a:r>
              <a:rPr lang="en-US" altLang="es-AR" sz="2400" dirty="0" smtClean="0">
                <a:latin typeface="Garamond" panose="02020404030301010803" pitchFamily="18" charset="0"/>
              </a:rPr>
              <a:t>It usually implies a warning about bad consequences:</a:t>
            </a:r>
          </a:p>
          <a:p>
            <a:pPr algn="ctr" eaLnBrk="1" hangingPunct="1">
              <a:buFontTx/>
              <a:buNone/>
            </a:pPr>
            <a:endParaRPr lang="en-US" altLang="es-AR" sz="2400" dirty="0" smtClean="0">
              <a:latin typeface="Garamond" panose="02020404030301010803" pitchFamily="18" charset="0"/>
            </a:endParaRPr>
          </a:p>
          <a:p>
            <a:pPr algn="ctr" eaLnBrk="1" hangingPunct="1">
              <a:buFontTx/>
              <a:buNone/>
            </a:pPr>
            <a:r>
              <a:rPr lang="en-US" altLang="es-AR" sz="2400" dirty="0" smtClean="0">
                <a:latin typeface="Garamond" panose="02020404030301010803" pitchFamily="18" charset="0"/>
              </a:rPr>
              <a:t>You </a:t>
            </a:r>
            <a:r>
              <a:rPr lang="en-US" altLang="es-AR" sz="2400" b="1" dirty="0" smtClean="0">
                <a:latin typeface="Garamond" panose="02020404030301010803" pitchFamily="18" charset="0"/>
              </a:rPr>
              <a:t>had better</a:t>
            </a:r>
            <a:r>
              <a:rPr lang="en-US" altLang="es-AR" sz="2400" dirty="0" smtClean="0">
                <a:latin typeface="Garamond" panose="02020404030301010803" pitchFamily="18" charset="0"/>
              </a:rPr>
              <a:t> call to check your flight.</a:t>
            </a:r>
          </a:p>
          <a:p>
            <a:pPr algn="ctr" eaLnBrk="1" hangingPunct="1">
              <a:buFontTx/>
              <a:buNone/>
            </a:pPr>
            <a:r>
              <a:rPr lang="en-US" altLang="es-AR" sz="2400" dirty="0" smtClean="0">
                <a:latin typeface="Garamond" panose="02020404030301010803" pitchFamily="18" charset="0"/>
              </a:rPr>
              <a:t>You </a:t>
            </a:r>
            <a:r>
              <a:rPr lang="en-US" altLang="es-AR" sz="2400" b="1" dirty="0" smtClean="0">
                <a:latin typeface="Garamond" panose="02020404030301010803" pitchFamily="18" charset="0"/>
              </a:rPr>
              <a:t>had better not</a:t>
            </a:r>
            <a:r>
              <a:rPr lang="en-US" altLang="es-AR" sz="2400" dirty="0" smtClean="0">
                <a:latin typeface="Garamond" panose="02020404030301010803" pitchFamily="18" charset="0"/>
              </a:rPr>
              <a:t> forget your passport.</a:t>
            </a:r>
          </a:p>
          <a:p>
            <a:pPr algn="ctr" eaLnBrk="1" hangingPunct="1">
              <a:buFontTx/>
              <a:buNone/>
            </a:pPr>
            <a:r>
              <a:rPr lang="en-US" altLang="es-AR" sz="2400" dirty="0" smtClean="0">
                <a:latin typeface="Garamond" panose="02020404030301010803" pitchFamily="18" charset="0"/>
              </a:rPr>
              <a:t>I’</a:t>
            </a:r>
            <a:r>
              <a:rPr lang="en-US" altLang="es-AR" sz="2400" b="1" dirty="0" smtClean="0">
                <a:latin typeface="Garamond" panose="02020404030301010803" pitchFamily="18" charset="0"/>
              </a:rPr>
              <a:t>d better</a:t>
            </a:r>
            <a:r>
              <a:rPr lang="en-US" altLang="es-AR" sz="2400" dirty="0" smtClean="0">
                <a:latin typeface="Garamond" panose="02020404030301010803" pitchFamily="18" charset="0"/>
              </a:rPr>
              <a:t> phone him now.</a:t>
            </a:r>
          </a:p>
          <a:p>
            <a:pPr algn="ctr" eaLnBrk="1" hangingPunct="1">
              <a:buFontTx/>
              <a:buNone/>
            </a:pPr>
            <a:endParaRPr lang="en-US" altLang="es-AR" sz="2400" dirty="0" smtClean="0">
              <a:latin typeface="Garamond" panose="02020404030301010803" pitchFamily="18" charset="0"/>
            </a:endParaRPr>
          </a:p>
          <a:p>
            <a:pPr algn="ctr" eaLnBrk="1" hangingPunct="1">
              <a:buFontTx/>
              <a:buNone/>
            </a:pPr>
            <a:endParaRPr lang="en-US" altLang="es-AR" sz="2400" dirty="0" smtClean="0">
              <a:latin typeface="Garamond" panose="02020404030301010803" pitchFamily="18" charset="0"/>
            </a:endParaRPr>
          </a:p>
          <a:p>
            <a:pPr eaLnBrk="1" hangingPunct="1">
              <a:buFontTx/>
              <a:buNone/>
            </a:pPr>
            <a:endParaRPr lang="en-US" altLang="es-AR" sz="2400" dirty="0" smtClean="0">
              <a:latin typeface="Garamond" panose="02020404030301010803" pitchFamily="18" charset="0"/>
            </a:endParaRPr>
          </a:p>
          <a:p>
            <a:pPr eaLnBrk="1" hangingPunct="1">
              <a:buFontTx/>
              <a:buNone/>
            </a:pPr>
            <a:endParaRPr lang="en-US" altLang="es-AR" sz="2400" dirty="0" smtClean="0">
              <a:latin typeface="Garamond" panose="02020404030301010803" pitchFamily="18" charset="0"/>
            </a:endParaRPr>
          </a:p>
          <a:p>
            <a:pPr algn="just" eaLnBrk="1" hangingPunct="1">
              <a:buFontTx/>
              <a:buBlip>
                <a:blip r:embed="rId2"/>
              </a:buBlip>
            </a:pPr>
            <a:endParaRPr lang="en-US" altLang="es-AR" sz="2400" dirty="0" smtClean="0">
              <a:latin typeface="Garamond" panose="02020404030301010803" pitchFamily="18" charset="0"/>
            </a:endParaRPr>
          </a:p>
          <a:p>
            <a:pPr algn="just" eaLnBrk="1" hangingPunct="1">
              <a:buFontTx/>
              <a:buBlip>
                <a:blip r:embed="rId2"/>
              </a:buBlip>
            </a:pPr>
            <a:endParaRPr lang="en-US" altLang="es-AR" sz="2400" dirty="0" smtClean="0">
              <a:latin typeface="Garamond" panose="02020404030301010803" pitchFamily="18" charset="0"/>
            </a:endParaRPr>
          </a:p>
          <a:p>
            <a:pPr eaLnBrk="1" hangingPunct="1"/>
            <a:endParaRPr lang="en-US" altLang="es-AR" sz="2400" dirty="0" smtClean="0"/>
          </a:p>
        </p:txBody>
      </p:sp>
      <p:sp>
        <p:nvSpPr>
          <p:cNvPr id="6147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43000" y="6545893"/>
            <a:ext cx="6956425" cy="41632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_tradnl" altLang="es-AR" sz="16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UTN -  FRVM                                 Lic. Evangelina </a:t>
            </a:r>
            <a:r>
              <a:rPr lang="es-ES_tradnl" altLang="es-AR" sz="16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Cecchel</a:t>
            </a:r>
            <a:r>
              <a:rPr lang="es-ES_tradnl" altLang="es-AR" sz="16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- Lic. Bibiana </a:t>
            </a:r>
            <a:r>
              <a:rPr lang="es-ES_tradnl" altLang="es-AR" sz="16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Fernandez</a:t>
            </a:r>
            <a:endParaRPr lang="es-ES_tradnl" altLang="es-AR" sz="1600" b="1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1362550" y="643335"/>
            <a:ext cx="6404317" cy="76944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 eaLnBrk="1" hangingPunct="1">
              <a:defRPr/>
            </a:pPr>
            <a:r>
              <a:rPr lang="en-US" sz="44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Andalus" pitchFamily="18" charset="-78"/>
                <a:cs typeface="Andalus" pitchFamily="18" charset="-78"/>
              </a:rPr>
              <a:t>Had better – had better not</a:t>
            </a:r>
          </a:p>
        </p:txBody>
      </p:sp>
      <p:pic>
        <p:nvPicPr>
          <p:cNvPr id="13314" name="Picture 2" descr="http://img-aws.ehowcdn.com/560x560p/photos.demandstudios.com/getty/article/197/11/8968289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37" y="4199497"/>
            <a:ext cx="1587725" cy="15877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35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924176"/>
            <a:ext cx="8229600" cy="3382496"/>
          </a:xfrm>
        </p:spPr>
        <p:txBody>
          <a:bodyPr/>
          <a:lstStyle/>
          <a:p>
            <a:pPr algn="ctr" eaLnBrk="1" hangingPunct="1">
              <a:buClr>
                <a:srgbClr val="660066"/>
              </a:buClr>
              <a:buFont typeface="Wingdings" panose="05000000000000000000" pitchFamily="2" charset="2"/>
              <a:buChar char="§"/>
            </a:pPr>
            <a:r>
              <a:rPr lang="en-US" altLang="es-AR" sz="2400" dirty="0" smtClean="0">
                <a:latin typeface="Garamond" panose="02020404030301010803" pitchFamily="18" charset="0"/>
              </a:rPr>
              <a:t>You </a:t>
            </a:r>
            <a:r>
              <a:rPr lang="en-US" altLang="es-AR" sz="2400" b="1" dirty="0" smtClean="0">
                <a:latin typeface="Garamond" panose="02020404030301010803" pitchFamily="18" charset="0"/>
              </a:rPr>
              <a:t>should</a:t>
            </a:r>
            <a:r>
              <a:rPr lang="en-US" altLang="es-AR" sz="2400" dirty="0" smtClean="0">
                <a:latin typeface="Garamond" panose="02020404030301010803" pitchFamily="18" charset="0"/>
              </a:rPr>
              <a:t> get a tutor to help you.</a:t>
            </a:r>
          </a:p>
          <a:p>
            <a:pPr algn="ctr" eaLnBrk="1" hangingPunct="1"/>
            <a:endParaRPr lang="en-US" altLang="es-AR" sz="2400" dirty="0" smtClean="0">
              <a:latin typeface="Garamond" panose="02020404030301010803" pitchFamily="18" charset="0"/>
            </a:endParaRPr>
          </a:p>
          <a:p>
            <a:pPr algn="ctr" eaLnBrk="1" hangingPunct="1">
              <a:buClr>
                <a:srgbClr val="660066"/>
              </a:buClr>
              <a:buFont typeface="Wingdings" panose="05000000000000000000" pitchFamily="2" charset="2"/>
              <a:buChar char="§"/>
            </a:pPr>
            <a:r>
              <a:rPr lang="en-US" altLang="es-AR" sz="2400" dirty="0" smtClean="0">
                <a:latin typeface="Garamond" panose="02020404030301010803" pitchFamily="18" charset="0"/>
              </a:rPr>
              <a:t>You </a:t>
            </a:r>
            <a:r>
              <a:rPr lang="en-US" altLang="es-AR" sz="2400" b="1" dirty="0" smtClean="0">
                <a:latin typeface="Garamond" panose="02020404030301010803" pitchFamily="18" charset="0"/>
              </a:rPr>
              <a:t>ought to</a:t>
            </a:r>
            <a:r>
              <a:rPr lang="en-US" altLang="es-AR" sz="2400" dirty="0" smtClean="0">
                <a:latin typeface="Garamond" panose="02020404030301010803" pitchFamily="18" charset="0"/>
              </a:rPr>
              <a:t> talk to your teacher to see if you can do any extra work.</a:t>
            </a:r>
          </a:p>
          <a:p>
            <a:pPr algn="ctr" eaLnBrk="1" hangingPunct="1"/>
            <a:endParaRPr lang="en-US" altLang="es-AR" sz="2400" dirty="0" smtClean="0">
              <a:latin typeface="Garamond" panose="02020404030301010803" pitchFamily="18" charset="0"/>
            </a:endParaRPr>
          </a:p>
          <a:p>
            <a:pPr algn="ctr" eaLnBrk="1" hangingPunct="1">
              <a:buClr>
                <a:srgbClr val="660066"/>
              </a:buClr>
              <a:buFont typeface="Wingdings" panose="05000000000000000000" pitchFamily="2" charset="2"/>
              <a:buChar char="§"/>
            </a:pPr>
            <a:r>
              <a:rPr lang="en-US" altLang="es-AR" sz="2400" dirty="0" smtClean="0">
                <a:latin typeface="Garamond" panose="02020404030301010803" pitchFamily="18" charset="0"/>
              </a:rPr>
              <a:t>You</a:t>
            </a:r>
            <a:r>
              <a:rPr lang="en-US" altLang="es-AR" sz="2400" b="1" dirty="0" smtClean="0">
                <a:latin typeface="Garamond" panose="02020404030301010803" pitchFamily="18" charset="0"/>
              </a:rPr>
              <a:t>’d better</a:t>
            </a:r>
            <a:r>
              <a:rPr lang="en-US" altLang="es-AR" sz="2400" dirty="0" smtClean="0">
                <a:latin typeface="Garamond" panose="02020404030301010803" pitchFamily="18" charset="0"/>
              </a:rPr>
              <a:t> improve your grade or your parents will be very upset.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1" y="404813"/>
            <a:ext cx="3267070" cy="216009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172" name="AutoShape 5"/>
          <p:cNvSpPr>
            <a:spLocks noChangeArrowheads="1"/>
          </p:cNvSpPr>
          <p:nvPr/>
        </p:nvSpPr>
        <p:spPr bwMode="auto">
          <a:xfrm>
            <a:off x="4356100" y="692150"/>
            <a:ext cx="2843213" cy="1368425"/>
          </a:xfrm>
          <a:prstGeom prst="wedgeEllipseCallout">
            <a:avLst>
              <a:gd name="adj1" fmla="val -69153"/>
              <a:gd name="adj2" fmla="val -110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s-AR" sz="2400">
                <a:latin typeface="Garamond" panose="02020404030301010803" pitchFamily="18" charset="0"/>
              </a:rPr>
              <a:t>I’m failing my History class!</a:t>
            </a:r>
          </a:p>
        </p:txBody>
      </p:sp>
      <p:sp>
        <p:nvSpPr>
          <p:cNvPr id="7173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237129" y="6468035"/>
            <a:ext cx="6862296" cy="54796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_tradnl" altLang="es-AR" sz="1600" b="1" smtClean="0">
                <a:latin typeface="Andalus" panose="02020603050405020304" pitchFamily="18" charset="-78"/>
                <a:cs typeface="Andalus" panose="02020603050405020304" pitchFamily="18" charset="-78"/>
              </a:rPr>
              <a:t>UTN -  FRVM                                 Lic. Evangelina Cecchel - Lic. Bibiana Fernandez</a:t>
            </a:r>
          </a:p>
        </p:txBody>
      </p:sp>
    </p:spTree>
    <p:extLst>
      <p:ext uri="{BB962C8B-B14F-4D97-AF65-F5344CB8AC3E}">
        <p14:creationId xmlns:p14="http://schemas.microsoft.com/office/powerpoint/2010/main" val="221817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692150"/>
            <a:ext cx="8496300" cy="5976938"/>
          </a:xfrm>
        </p:spPr>
        <p:txBody>
          <a:bodyPr>
            <a:normAutofit fontScale="92500"/>
          </a:bodyPr>
          <a:lstStyle/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s-AR" sz="2400" smtClean="0"/>
              <a:t>	</a:t>
            </a:r>
            <a:r>
              <a:rPr lang="en-US" altLang="es-AR" sz="2800" b="1" smtClean="0">
                <a:latin typeface="Garamond" panose="02020404030301010803" pitchFamily="18" charset="0"/>
              </a:rPr>
              <a:t>Should – Ought to – Had better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US" altLang="es-AR" sz="2400" smtClean="0">
                <a:latin typeface="Garamond" panose="02020404030301010803" pitchFamily="18" charset="0"/>
              </a:rPr>
              <a:t>	</a:t>
            </a:r>
            <a:r>
              <a:rPr lang="en-US" altLang="es-AR" sz="2000" smtClean="0">
                <a:latin typeface="Garamond" panose="02020404030301010803" pitchFamily="18" charset="0"/>
              </a:rPr>
              <a:t>1. My teacher told me that I ____________ review my notes every day. I guess it's a good idea to look at them after class.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US" altLang="es-AR" sz="2000" smtClean="0">
              <a:latin typeface="Garamond" panose="02020404030301010803" pitchFamily="18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US" altLang="es-AR" sz="2000" smtClean="0">
                <a:latin typeface="Garamond" panose="02020404030301010803" pitchFamily="18" charset="0"/>
              </a:rPr>
              <a:t>	2. I'm going to a party tonight. What ___________ I wear: a dress or black pants?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US" altLang="es-AR" sz="2000" smtClean="0">
              <a:latin typeface="Garamond" panose="02020404030301010803" pitchFamily="18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US" altLang="es-AR" sz="2000" smtClean="0">
                <a:latin typeface="Garamond" panose="02020404030301010803" pitchFamily="18" charset="0"/>
              </a:rPr>
              <a:t>	3. Our car's gas tank is almost empty. We ____________ fill it up with gas soon or we will run out of gas!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US" altLang="es-AR" sz="2000" smtClean="0">
              <a:latin typeface="Garamond" panose="02020404030301010803" pitchFamily="18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US" altLang="es-AR" sz="2000" smtClean="0">
                <a:latin typeface="Garamond" panose="02020404030301010803" pitchFamily="18" charset="0"/>
              </a:rPr>
              <a:t>	4. If you are worried about getting fat, you ____________ eat at McDonald's every day. You _____________ eat healthy, low-fat foods like fruits and vegetables.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US" altLang="es-AR" sz="2000" smtClean="0">
              <a:latin typeface="Garamond" panose="02020404030301010803" pitchFamily="18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US" altLang="es-AR" sz="2000" smtClean="0">
                <a:latin typeface="Garamond" panose="02020404030301010803" pitchFamily="18" charset="0"/>
              </a:rPr>
              <a:t>	5. It's really raining outside right now. I _____________ forget my umbrella or I'll get wet!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US" altLang="es-AR" sz="2000" smtClean="0">
              <a:latin typeface="Garamond" panose="02020404030301010803" pitchFamily="18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US" altLang="es-AR" sz="2000" smtClean="0">
                <a:latin typeface="Garamond" panose="02020404030301010803" pitchFamily="18" charset="0"/>
              </a:rPr>
              <a:t>	6. Where ______________  we have lunch today: at home or in a restaurant?</a:t>
            </a:r>
            <a:br>
              <a:rPr lang="en-US" altLang="es-AR" sz="2000" smtClean="0">
                <a:latin typeface="Garamond" panose="02020404030301010803" pitchFamily="18" charset="0"/>
              </a:rPr>
            </a:br>
            <a:endParaRPr lang="en-US" altLang="es-AR" sz="2000" smtClean="0">
              <a:latin typeface="Garamond" panose="02020404030301010803" pitchFamily="18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US" altLang="es-AR" sz="2000" smtClean="0">
                <a:latin typeface="Garamond" panose="02020404030301010803" pitchFamily="18" charset="0"/>
              </a:rPr>
              <a:t>	</a:t>
            </a:r>
          </a:p>
        </p:txBody>
      </p:sp>
      <p:sp>
        <p:nvSpPr>
          <p:cNvPr id="14339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69894" y="6521824"/>
            <a:ext cx="6929531" cy="50762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_tradnl" altLang="es-AR" sz="16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UTN -  FRVM                                 Lic. Evangelina </a:t>
            </a:r>
            <a:r>
              <a:rPr lang="es-ES_tradnl" altLang="es-AR" sz="16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Cecchel</a:t>
            </a:r>
            <a:r>
              <a:rPr lang="es-ES_tradnl" altLang="es-AR" sz="16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- Lic. Bibiana </a:t>
            </a:r>
            <a:r>
              <a:rPr lang="es-ES_tradnl" altLang="es-AR" sz="16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Fernandez</a:t>
            </a:r>
            <a:endParaRPr lang="es-ES_tradnl" altLang="es-AR" sz="1600" b="1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1318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720850"/>
            <a:ext cx="4185319" cy="42241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63575" y="630238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5400" b="1" i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doni MT Poster Compressed" pitchFamily="18" charset="0"/>
              </a:rPr>
              <a:t>Modals of ability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43213" y="5345113"/>
            <a:ext cx="5041900" cy="89217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s-AR" b="1" i="1" smtClean="0">
                <a:solidFill>
                  <a:srgbClr val="FF0000"/>
                </a:solidFill>
                <a:latin typeface="Bodoni MT Poster Compressed" panose="02070706080601050204" pitchFamily="18" charset="0"/>
              </a:rPr>
              <a:t>Can / Be able to / Could</a:t>
            </a:r>
          </a:p>
          <a:p>
            <a:pPr eaLnBrk="1" hangingPunct="1">
              <a:buFontTx/>
              <a:buNone/>
            </a:pPr>
            <a:endParaRPr lang="en-US" altLang="es-AR" b="1" i="1" smtClean="0">
              <a:solidFill>
                <a:srgbClr val="FF0000"/>
              </a:solidFill>
              <a:latin typeface="Bodoni MT Poster Compressed" panose="02070706080601050204" pitchFamily="18" charset="0"/>
            </a:endParaRPr>
          </a:p>
        </p:txBody>
      </p:sp>
      <p:sp>
        <p:nvSpPr>
          <p:cNvPr id="2053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089212" y="6494929"/>
            <a:ext cx="7010213" cy="53452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_tradnl" altLang="es-AR" sz="16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UTN -  FRVM                                 Lic. Evangelina </a:t>
            </a:r>
            <a:r>
              <a:rPr lang="es-ES_tradnl" altLang="es-AR" sz="16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Cecchel</a:t>
            </a:r>
            <a:r>
              <a:rPr lang="es-ES_tradnl" altLang="es-AR" sz="16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- Lic. Bibiana </a:t>
            </a:r>
            <a:r>
              <a:rPr lang="es-ES_tradnl" altLang="es-AR" sz="16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Fernandez</a:t>
            </a:r>
            <a:endParaRPr lang="es-ES_tradnl" altLang="es-AR" sz="1600" b="1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8571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4175" y="1914617"/>
            <a:ext cx="8435975" cy="3992562"/>
          </a:xfrm>
          <a:noFill/>
        </p:spPr>
        <p:txBody>
          <a:bodyPr>
            <a:normAutofit/>
          </a:bodyPr>
          <a:lstStyle/>
          <a:p>
            <a:pPr algn="ctr" eaLnBrk="1" hangingPunct="1">
              <a:buFontTx/>
              <a:buNone/>
              <a:defRPr/>
            </a:pPr>
            <a:r>
              <a:rPr lang="en-US" sz="2400" b="1" dirty="0" smtClean="0">
                <a:latin typeface="Algerian" pitchFamily="82" charset="0"/>
              </a:rPr>
              <a:t>can</a:t>
            </a:r>
          </a:p>
          <a:p>
            <a:pPr algn="just" eaLnBrk="1" hangingPunct="1">
              <a:buFontTx/>
              <a:buBlip>
                <a:blip r:embed="rId2"/>
              </a:buBlip>
              <a:defRPr/>
            </a:pPr>
            <a:endParaRPr lang="en-US" sz="2400" dirty="0" smtClean="0">
              <a:latin typeface="Garamond" pitchFamily="18" charset="0"/>
            </a:endParaRPr>
          </a:p>
          <a:p>
            <a:pPr algn="just" eaLnBrk="1" hangingPunct="1">
              <a:buFontTx/>
              <a:buBlip>
                <a:blip r:embed="rId2"/>
              </a:buBlip>
              <a:defRPr/>
            </a:pPr>
            <a:r>
              <a:rPr lang="en-US" sz="2400" dirty="0" smtClean="0">
                <a:latin typeface="Garamond" pitchFamily="18" charset="0"/>
              </a:rPr>
              <a:t>This modal verb describes an ability in the present tense:</a:t>
            </a:r>
          </a:p>
          <a:p>
            <a:pPr algn="ctr" eaLnBrk="1" hangingPunct="1">
              <a:buFontTx/>
              <a:buNone/>
              <a:defRPr/>
            </a:pPr>
            <a:r>
              <a:rPr lang="en-US" sz="2400" dirty="0" smtClean="0">
                <a:latin typeface="Garamond" pitchFamily="18" charset="0"/>
              </a:rPr>
              <a:t>I </a:t>
            </a:r>
            <a:r>
              <a:rPr lang="en-US" sz="2400" b="1" dirty="0" smtClean="0">
                <a:latin typeface="Garamond" pitchFamily="18" charset="0"/>
              </a:rPr>
              <a:t>can</a:t>
            </a:r>
            <a:r>
              <a:rPr lang="en-US" sz="2400" dirty="0" smtClean="0">
                <a:latin typeface="Garamond" pitchFamily="18" charset="0"/>
              </a:rPr>
              <a:t> play the guitar and sing.</a:t>
            </a:r>
          </a:p>
          <a:p>
            <a:pPr algn="just" eaLnBrk="1" hangingPunct="1">
              <a:buFontTx/>
              <a:buBlip>
                <a:blip r:embed="rId2"/>
              </a:buBlip>
              <a:defRPr/>
            </a:pPr>
            <a:endParaRPr lang="en-US" sz="2400" dirty="0" smtClean="0">
              <a:latin typeface="Garamond" pitchFamily="18" charset="0"/>
            </a:endParaRPr>
          </a:p>
          <a:p>
            <a:pPr algn="just" eaLnBrk="1" hangingPunct="1">
              <a:buFontTx/>
              <a:buBlip>
                <a:blip r:embed="rId2"/>
              </a:buBlip>
              <a:defRPr/>
            </a:pPr>
            <a:r>
              <a:rPr lang="en-US" sz="2400" dirty="0" smtClean="0">
                <a:latin typeface="Garamond" pitchFamily="18" charset="0"/>
              </a:rPr>
              <a:t>Use </a:t>
            </a:r>
            <a:r>
              <a:rPr lang="en-US" sz="2400" b="1" i="1" dirty="0" smtClean="0">
                <a:latin typeface="Garamond" pitchFamily="18" charset="0"/>
              </a:rPr>
              <a:t>can’t</a:t>
            </a:r>
            <a:r>
              <a:rPr lang="en-US" sz="2400" dirty="0" smtClean="0">
                <a:latin typeface="Garamond" pitchFamily="18" charset="0"/>
              </a:rPr>
              <a:t> for the negative form:</a:t>
            </a:r>
          </a:p>
          <a:p>
            <a:pPr algn="ctr" eaLnBrk="1" hangingPunct="1">
              <a:buFontTx/>
              <a:buNone/>
              <a:defRPr/>
            </a:pPr>
            <a:r>
              <a:rPr lang="en-US" sz="2400" dirty="0" smtClean="0">
                <a:latin typeface="Garamond" pitchFamily="18" charset="0"/>
              </a:rPr>
              <a:t>Mary </a:t>
            </a:r>
            <a:r>
              <a:rPr lang="en-US" sz="2400" b="1" dirty="0" smtClean="0">
                <a:latin typeface="Garamond" pitchFamily="18" charset="0"/>
              </a:rPr>
              <a:t>can</a:t>
            </a:r>
            <a:r>
              <a:rPr lang="en-US" sz="2400" dirty="0" smtClean="0">
                <a:latin typeface="Garamond" pitchFamily="18" charset="0"/>
              </a:rPr>
              <a:t> ride a bike but she </a:t>
            </a:r>
            <a:r>
              <a:rPr lang="en-US" sz="2400" b="1" dirty="0" smtClean="0">
                <a:latin typeface="Garamond" pitchFamily="18" charset="0"/>
              </a:rPr>
              <a:t>can’t</a:t>
            </a:r>
            <a:r>
              <a:rPr lang="en-US" sz="2400" dirty="0" smtClean="0">
                <a:latin typeface="Garamond" pitchFamily="18" charset="0"/>
              </a:rPr>
              <a:t> ride a skateboard.</a:t>
            </a:r>
          </a:p>
          <a:p>
            <a:pPr algn="ctr" eaLnBrk="1" hangingPunct="1">
              <a:buFontTx/>
              <a:buNone/>
              <a:defRPr/>
            </a:pPr>
            <a:endParaRPr lang="en-US" sz="2400" dirty="0" smtClean="0">
              <a:latin typeface="Garamond" pitchFamily="18" charset="0"/>
            </a:endParaRPr>
          </a:p>
          <a:p>
            <a:pPr eaLnBrk="1" hangingPunct="1">
              <a:buFontTx/>
              <a:buNone/>
              <a:defRPr/>
            </a:pPr>
            <a:endParaRPr lang="en-US" sz="2400" dirty="0" smtClean="0">
              <a:latin typeface="Garamond" pitchFamily="18" charset="0"/>
            </a:endParaRPr>
          </a:p>
        </p:txBody>
      </p:sp>
      <p:sp>
        <p:nvSpPr>
          <p:cNvPr id="5123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210235" y="6535271"/>
            <a:ext cx="6889190" cy="49417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_tradnl" altLang="es-AR" sz="16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UTN -  FRVM                                 Lic. Evangelina </a:t>
            </a:r>
            <a:r>
              <a:rPr lang="es-ES_tradnl" altLang="es-AR" sz="16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Cecchel</a:t>
            </a:r>
            <a:r>
              <a:rPr lang="es-ES_tradnl" altLang="es-AR" sz="16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- Lic. Bibiana </a:t>
            </a:r>
            <a:r>
              <a:rPr lang="es-ES_tradnl" altLang="es-AR" sz="16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Fernandez</a:t>
            </a:r>
            <a:endParaRPr lang="es-ES_tradnl" altLang="es-AR" sz="1600" b="1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7170" name="Picture 2" descr="http://www.esolcourses.com/uk-english/beginners-grammar/using-can/lesson-2/images/reading-featur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63" y="540777"/>
            <a:ext cx="2019100" cy="157041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05367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381841" y="2238095"/>
            <a:ext cx="8509000" cy="371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 eaLnBrk="1" hangingPunct="1">
              <a:spcBef>
                <a:spcPct val="20000"/>
              </a:spcBef>
              <a:defRPr/>
            </a:pPr>
            <a:r>
              <a:rPr lang="en-US" sz="2400" b="1" dirty="0">
                <a:latin typeface="Algerian" pitchFamily="82" charset="0"/>
              </a:rPr>
              <a:t>Be able to (AM/IS/ARE)</a:t>
            </a:r>
          </a:p>
          <a:p>
            <a:pPr marL="342900" indent="-342900" algn="just" eaLnBrk="1" hangingPunct="1"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en-US" sz="2400" dirty="0">
                <a:latin typeface="Garamond" pitchFamily="18" charset="0"/>
              </a:rPr>
              <a:t>You can also use this modal verb in the present tense and, as </a:t>
            </a:r>
            <a:r>
              <a:rPr lang="en-US" sz="2400" i="1" dirty="0">
                <a:latin typeface="Garamond" pitchFamily="18" charset="0"/>
              </a:rPr>
              <a:t>can</a:t>
            </a:r>
            <a:r>
              <a:rPr lang="en-US" sz="2400" dirty="0">
                <a:latin typeface="Garamond" pitchFamily="18" charset="0"/>
              </a:rPr>
              <a:t>, it describes an ability. Though </a:t>
            </a:r>
            <a:r>
              <a:rPr lang="en-US" sz="2400" b="1" i="1" dirty="0">
                <a:latin typeface="Garamond" pitchFamily="18" charset="0"/>
              </a:rPr>
              <a:t>be able to</a:t>
            </a:r>
            <a:r>
              <a:rPr lang="en-US" sz="2400" dirty="0">
                <a:latin typeface="Garamond" pitchFamily="18" charset="0"/>
              </a:rPr>
              <a:t> is more formal than </a:t>
            </a:r>
            <a:r>
              <a:rPr lang="en-US" sz="2400" b="1" i="1" dirty="0">
                <a:latin typeface="Garamond" pitchFamily="18" charset="0"/>
              </a:rPr>
              <a:t>can</a:t>
            </a:r>
            <a:r>
              <a:rPr lang="en-US" sz="2400" dirty="0">
                <a:latin typeface="Garamond" pitchFamily="18" charset="0"/>
              </a:rPr>
              <a:t>. </a:t>
            </a:r>
          </a:p>
          <a:p>
            <a:pPr marL="342900" indent="-342900" algn="ctr" eaLnBrk="1" hangingPunct="1">
              <a:spcBef>
                <a:spcPct val="20000"/>
              </a:spcBef>
              <a:defRPr/>
            </a:pPr>
            <a:r>
              <a:rPr lang="en-US" sz="2400" dirty="0">
                <a:latin typeface="Garamond" pitchFamily="18" charset="0"/>
              </a:rPr>
              <a:t>She </a:t>
            </a:r>
            <a:r>
              <a:rPr lang="en-US" sz="2400" b="1" dirty="0">
                <a:latin typeface="Garamond" pitchFamily="18" charset="0"/>
              </a:rPr>
              <a:t>is able to</a:t>
            </a:r>
            <a:r>
              <a:rPr lang="en-US" sz="2400" dirty="0">
                <a:latin typeface="Garamond" pitchFamily="18" charset="0"/>
              </a:rPr>
              <a:t> speak two languages.</a:t>
            </a:r>
          </a:p>
          <a:p>
            <a:pPr marL="342900" indent="-342900" algn="just" eaLnBrk="1" hangingPunct="1">
              <a:spcBef>
                <a:spcPct val="20000"/>
              </a:spcBef>
              <a:buFontTx/>
              <a:buBlip>
                <a:blip r:embed="rId2"/>
              </a:buBlip>
              <a:defRPr/>
            </a:pPr>
            <a:endParaRPr lang="en-US" sz="2400" dirty="0">
              <a:latin typeface="Garamond" pitchFamily="18" charset="0"/>
            </a:endParaRPr>
          </a:p>
          <a:p>
            <a:pPr marL="342900" indent="-342900" algn="just" eaLnBrk="1" hangingPunct="1"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en-US" sz="2400" dirty="0">
                <a:latin typeface="Garamond" pitchFamily="18" charset="0"/>
              </a:rPr>
              <a:t>Use “not” after the verb “</a:t>
            </a:r>
            <a:r>
              <a:rPr lang="en-US" sz="2400" i="1" dirty="0">
                <a:latin typeface="Garamond" pitchFamily="18" charset="0"/>
              </a:rPr>
              <a:t>be</a:t>
            </a:r>
            <a:r>
              <a:rPr lang="en-US" sz="2400" dirty="0">
                <a:latin typeface="Garamond" pitchFamily="18" charset="0"/>
              </a:rPr>
              <a:t>” in the negative form:</a:t>
            </a:r>
          </a:p>
          <a:p>
            <a:pPr marL="342900" indent="-342900" algn="ctr" eaLnBrk="1" hangingPunct="1">
              <a:spcBef>
                <a:spcPct val="20000"/>
              </a:spcBef>
              <a:defRPr/>
            </a:pPr>
            <a:r>
              <a:rPr lang="en-US" sz="2400" dirty="0">
                <a:latin typeface="Garamond" pitchFamily="18" charset="0"/>
              </a:rPr>
              <a:t>I </a:t>
            </a:r>
            <a:r>
              <a:rPr lang="en-US" sz="2400" b="1" dirty="0">
                <a:latin typeface="Garamond" pitchFamily="18" charset="0"/>
              </a:rPr>
              <a:t>am able to</a:t>
            </a:r>
            <a:r>
              <a:rPr lang="en-US" sz="2400" dirty="0">
                <a:latin typeface="Garamond" pitchFamily="18" charset="0"/>
              </a:rPr>
              <a:t> park a car but I’</a:t>
            </a:r>
            <a:r>
              <a:rPr lang="en-US" sz="2400" b="1" dirty="0">
                <a:latin typeface="Garamond" pitchFamily="18" charset="0"/>
              </a:rPr>
              <a:t>m not able to</a:t>
            </a:r>
            <a:r>
              <a:rPr lang="en-US" sz="2400" dirty="0">
                <a:latin typeface="Garamond" pitchFamily="18" charset="0"/>
              </a:rPr>
              <a:t> drive in traffic yet.</a:t>
            </a:r>
          </a:p>
          <a:p>
            <a:pPr marL="342900" indent="-342900" algn="ctr" eaLnBrk="1" hangingPunct="1">
              <a:spcBef>
                <a:spcPct val="20000"/>
              </a:spcBef>
              <a:defRPr/>
            </a:pPr>
            <a:endParaRPr lang="en-US" sz="2400" dirty="0">
              <a:latin typeface="Garamond" pitchFamily="18" charset="0"/>
            </a:endParaRPr>
          </a:p>
          <a:p>
            <a:pPr marL="342900" indent="-342900" eaLnBrk="1" hangingPunct="1">
              <a:spcBef>
                <a:spcPct val="20000"/>
              </a:spcBef>
              <a:defRPr/>
            </a:pPr>
            <a:endParaRPr lang="en-US" sz="2400" dirty="0">
              <a:latin typeface="Garamond" pitchFamily="18" charset="0"/>
            </a:endParaRPr>
          </a:p>
        </p:txBody>
      </p:sp>
      <p:sp>
        <p:nvSpPr>
          <p:cNvPr id="6147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96788" y="6562164"/>
            <a:ext cx="6902637" cy="46728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_tradnl" altLang="es-AR" sz="1600" b="1" smtClean="0">
                <a:latin typeface="Andalus" panose="02020603050405020304" pitchFamily="18" charset="-78"/>
                <a:cs typeface="Andalus" panose="02020603050405020304" pitchFamily="18" charset="-78"/>
              </a:rPr>
              <a:t>UTN -  FRVM                                 Lic. Evangelina Cecchel - Lic. Bibiana Fernandez</a:t>
            </a:r>
          </a:p>
        </p:txBody>
      </p:sp>
      <p:pic>
        <p:nvPicPr>
          <p:cNvPr id="6146" name="Picture 2" descr="http://4.bp.blogspot.com/-NycBtzkpD3Q/T_2smVEN2FI/AAAAAAAAAJc/aowwHdNqTRA/s1600/3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477" y="416486"/>
            <a:ext cx="2147227" cy="1519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51888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589336" y="1374076"/>
            <a:ext cx="8435975" cy="399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 eaLnBrk="1" hangingPunct="1">
              <a:spcBef>
                <a:spcPct val="20000"/>
              </a:spcBef>
              <a:defRPr/>
            </a:pPr>
            <a:r>
              <a:rPr lang="en-US" sz="2400" b="1" dirty="0">
                <a:latin typeface="Algerian" pitchFamily="82" charset="0"/>
              </a:rPr>
              <a:t>could</a:t>
            </a:r>
          </a:p>
          <a:p>
            <a:pPr marL="342900" indent="-342900" algn="just" eaLnBrk="1" hangingPunct="1"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en-US" sz="2400" dirty="0">
                <a:latin typeface="Garamond" pitchFamily="18" charset="0"/>
              </a:rPr>
              <a:t>Use this modal verb to describe an ability in the past tense: </a:t>
            </a:r>
          </a:p>
          <a:p>
            <a:pPr marL="342900" indent="-342900" algn="ctr" eaLnBrk="1" hangingPunct="1">
              <a:spcBef>
                <a:spcPct val="20000"/>
              </a:spcBef>
              <a:defRPr/>
            </a:pPr>
            <a:r>
              <a:rPr lang="en-US" sz="2400" dirty="0">
                <a:latin typeface="Garamond" pitchFamily="18" charset="0"/>
              </a:rPr>
              <a:t>I </a:t>
            </a:r>
            <a:r>
              <a:rPr lang="en-US" sz="2400" b="1" dirty="0">
                <a:latin typeface="Garamond" pitchFamily="18" charset="0"/>
              </a:rPr>
              <a:t>could </a:t>
            </a:r>
            <a:r>
              <a:rPr lang="en-US" sz="2400" dirty="0">
                <a:latin typeface="Garamond" pitchFamily="18" charset="0"/>
              </a:rPr>
              <a:t>play the piano when I was 11.</a:t>
            </a:r>
          </a:p>
          <a:p>
            <a:pPr marL="342900" indent="-342900" algn="just" eaLnBrk="1" hangingPunct="1">
              <a:spcBef>
                <a:spcPct val="20000"/>
              </a:spcBef>
              <a:defRPr/>
            </a:pPr>
            <a:endParaRPr lang="en-US" sz="2400" dirty="0">
              <a:latin typeface="Garamond" pitchFamily="18" charset="0"/>
            </a:endParaRPr>
          </a:p>
          <a:p>
            <a:pPr marL="342900" indent="-342900" algn="just" eaLnBrk="1" hangingPunct="1"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en-US" sz="2400" dirty="0">
                <a:latin typeface="Garamond" pitchFamily="18" charset="0"/>
              </a:rPr>
              <a:t>Use </a:t>
            </a:r>
            <a:r>
              <a:rPr lang="en-US" sz="2400" b="1" i="1" dirty="0">
                <a:latin typeface="Garamond" pitchFamily="18" charset="0"/>
              </a:rPr>
              <a:t>could not</a:t>
            </a:r>
            <a:r>
              <a:rPr lang="en-US" sz="2400" dirty="0">
                <a:latin typeface="Garamond" pitchFamily="18" charset="0"/>
              </a:rPr>
              <a:t> in the negative form:</a:t>
            </a:r>
          </a:p>
          <a:p>
            <a:pPr marL="342900" indent="-342900" algn="ctr" eaLnBrk="1" hangingPunct="1">
              <a:spcBef>
                <a:spcPct val="20000"/>
              </a:spcBef>
              <a:defRPr/>
            </a:pPr>
            <a:r>
              <a:rPr lang="en-US" sz="2400" dirty="0">
                <a:latin typeface="Garamond" pitchFamily="18" charset="0"/>
              </a:rPr>
              <a:t>She </a:t>
            </a:r>
            <a:r>
              <a:rPr lang="en-US" sz="2400" b="1" dirty="0">
                <a:latin typeface="Garamond" pitchFamily="18" charset="0"/>
              </a:rPr>
              <a:t>couldn’t</a:t>
            </a:r>
            <a:r>
              <a:rPr lang="en-US" sz="2400" dirty="0">
                <a:latin typeface="Garamond" pitchFamily="18" charset="0"/>
              </a:rPr>
              <a:t> write when she was 4 years old.</a:t>
            </a:r>
          </a:p>
          <a:p>
            <a:pPr marL="342900" indent="-342900" algn="ctr" eaLnBrk="1" hangingPunct="1">
              <a:spcBef>
                <a:spcPct val="20000"/>
              </a:spcBef>
              <a:defRPr/>
            </a:pPr>
            <a:endParaRPr lang="en-US" sz="2400" dirty="0">
              <a:latin typeface="Garamond" pitchFamily="18" charset="0"/>
            </a:endParaRPr>
          </a:p>
        </p:txBody>
      </p:sp>
      <p:sp>
        <p:nvSpPr>
          <p:cNvPr id="7171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96788" y="6494929"/>
            <a:ext cx="6902637" cy="53452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_tradnl" altLang="es-AR" sz="16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UTN -  FRVM                                 Lic. Evangelina </a:t>
            </a:r>
            <a:r>
              <a:rPr lang="es-ES_tradnl" altLang="es-AR" sz="16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Cecchel</a:t>
            </a:r>
            <a:r>
              <a:rPr lang="es-ES_tradnl" altLang="es-AR" sz="16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- Lic. Bibiana </a:t>
            </a:r>
            <a:r>
              <a:rPr lang="es-ES_tradnl" altLang="es-AR" sz="16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Fernandez</a:t>
            </a:r>
            <a:endParaRPr lang="es-ES_tradnl" altLang="es-AR" sz="1600" b="1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5126" name="Picture 6" descr="http://mrclown.tv/wp-content/uploads/2014/11/MC_SightWords-Coul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165" y="4467554"/>
            <a:ext cx="2499229" cy="14058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13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468313" y="1884363"/>
            <a:ext cx="8435975" cy="399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 eaLnBrk="1" hangingPunct="1">
              <a:spcBef>
                <a:spcPct val="20000"/>
              </a:spcBef>
              <a:defRPr/>
            </a:pPr>
            <a:r>
              <a:rPr lang="en-US" sz="2400" b="1" dirty="0">
                <a:latin typeface="Algerian" pitchFamily="82" charset="0"/>
              </a:rPr>
              <a:t>Was/were able to</a:t>
            </a:r>
          </a:p>
          <a:p>
            <a:pPr marL="342900" indent="-342900" algn="just" eaLnBrk="1" hangingPunct="1"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en-US" sz="2400" dirty="0">
                <a:latin typeface="Garamond" pitchFamily="18" charset="0"/>
              </a:rPr>
              <a:t>Use this modal verb to describe an ability in the past tense: </a:t>
            </a:r>
          </a:p>
          <a:p>
            <a:pPr marL="342900" indent="-342900" algn="ctr" eaLnBrk="1" hangingPunct="1">
              <a:spcBef>
                <a:spcPct val="20000"/>
              </a:spcBef>
              <a:defRPr/>
            </a:pPr>
            <a:r>
              <a:rPr lang="en-US" sz="2400" dirty="0">
                <a:latin typeface="Garamond" pitchFamily="18" charset="0"/>
              </a:rPr>
              <a:t>There was a fire a week ago, but they </a:t>
            </a:r>
            <a:r>
              <a:rPr lang="en-US" sz="2400" b="1" dirty="0">
                <a:latin typeface="Garamond" pitchFamily="18" charset="0"/>
              </a:rPr>
              <a:t>were able to</a:t>
            </a:r>
            <a:r>
              <a:rPr lang="en-US" sz="2400" dirty="0">
                <a:latin typeface="Garamond" pitchFamily="18" charset="0"/>
              </a:rPr>
              <a:t> escape.</a:t>
            </a:r>
          </a:p>
          <a:p>
            <a:pPr marL="342900" indent="-342900" algn="just" eaLnBrk="1" hangingPunct="1">
              <a:spcBef>
                <a:spcPct val="20000"/>
              </a:spcBef>
              <a:defRPr/>
            </a:pPr>
            <a:endParaRPr lang="en-US" sz="2400" dirty="0">
              <a:latin typeface="Garamond" pitchFamily="18" charset="0"/>
            </a:endParaRPr>
          </a:p>
          <a:p>
            <a:pPr marL="342900" indent="-342900" algn="just" eaLnBrk="1" hangingPunct="1">
              <a:spcBef>
                <a:spcPct val="20000"/>
              </a:spcBef>
              <a:buFontTx/>
              <a:buBlip>
                <a:blip r:embed="rId2"/>
              </a:buBlip>
              <a:defRPr/>
            </a:pPr>
            <a:r>
              <a:rPr lang="en-US" sz="2400" dirty="0">
                <a:latin typeface="Garamond" pitchFamily="18" charset="0"/>
              </a:rPr>
              <a:t>Use </a:t>
            </a:r>
            <a:r>
              <a:rPr lang="en-US" sz="2400" b="1" i="1" dirty="0">
                <a:latin typeface="Garamond" pitchFamily="18" charset="0"/>
              </a:rPr>
              <a:t>not</a:t>
            </a:r>
            <a:r>
              <a:rPr lang="en-US" sz="2400" dirty="0">
                <a:latin typeface="Garamond" pitchFamily="18" charset="0"/>
              </a:rPr>
              <a:t> after the verb “</a:t>
            </a:r>
            <a:r>
              <a:rPr lang="en-US" sz="2400" i="1" dirty="0">
                <a:latin typeface="Garamond" pitchFamily="18" charset="0"/>
              </a:rPr>
              <a:t>be</a:t>
            </a:r>
            <a:r>
              <a:rPr lang="en-US" sz="2400" dirty="0">
                <a:latin typeface="Garamond" pitchFamily="18" charset="0"/>
              </a:rPr>
              <a:t>” in the negative form:</a:t>
            </a:r>
          </a:p>
          <a:p>
            <a:pPr marL="342900" indent="-342900" algn="ctr" eaLnBrk="1" hangingPunct="1">
              <a:spcBef>
                <a:spcPct val="20000"/>
              </a:spcBef>
              <a:defRPr/>
            </a:pPr>
            <a:r>
              <a:rPr lang="en-US" sz="2400" dirty="0">
                <a:latin typeface="Garamond" pitchFamily="18" charset="0"/>
              </a:rPr>
              <a:t>She </a:t>
            </a:r>
            <a:r>
              <a:rPr lang="en-US" sz="2400" b="1" dirty="0">
                <a:latin typeface="Garamond" pitchFamily="18" charset="0"/>
              </a:rPr>
              <a:t>wasn’t</a:t>
            </a:r>
            <a:r>
              <a:rPr lang="en-US" sz="2400" dirty="0">
                <a:latin typeface="Garamond" pitchFamily="18" charset="0"/>
              </a:rPr>
              <a:t> able to swim.</a:t>
            </a:r>
          </a:p>
          <a:p>
            <a:pPr marL="342900" indent="-342900" algn="ctr" eaLnBrk="1" hangingPunct="1">
              <a:spcBef>
                <a:spcPct val="20000"/>
              </a:spcBef>
              <a:defRPr/>
            </a:pPr>
            <a:endParaRPr lang="en-US" sz="2400" dirty="0">
              <a:latin typeface="Garamond" pitchFamily="18" charset="0"/>
            </a:endParaRPr>
          </a:p>
        </p:txBody>
      </p:sp>
      <p:sp>
        <p:nvSpPr>
          <p:cNvPr id="8195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02659" y="6535271"/>
            <a:ext cx="6996766" cy="49417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_tradnl" altLang="es-AR" sz="1600" b="1" smtClean="0">
                <a:latin typeface="Andalus" panose="02020603050405020304" pitchFamily="18" charset="-78"/>
                <a:cs typeface="Andalus" panose="02020603050405020304" pitchFamily="18" charset="-78"/>
              </a:rPr>
              <a:t>UTN -  FRVM                                 Lic. Evangelina Cecchel - Lic. Bibiana Fernandez</a:t>
            </a:r>
          </a:p>
        </p:txBody>
      </p:sp>
    </p:spTree>
    <p:extLst>
      <p:ext uri="{BB962C8B-B14F-4D97-AF65-F5344CB8AC3E}">
        <p14:creationId xmlns:p14="http://schemas.microsoft.com/office/powerpoint/2010/main" val="375506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29600" cy="4525962"/>
          </a:xfrm>
        </p:spPr>
        <p:txBody>
          <a:bodyPr>
            <a:normAutofit/>
          </a:bodyPr>
          <a:lstStyle/>
          <a:p>
            <a:pPr algn="just" eaLnBrk="1" hangingPunct="1">
              <a:buFontTx/>
              <a:buBlip>
                <a:blip r:embed="rId2"/>
              </a:buBlip>
            </a:pPr>
            <a:r>
              <a:rPr lang="en-US" altLang="es-AR" sz="2400" dirty="0" smtClean="0">
                <a:latin typeface="Garamond" panose="02020404030301010803" pitchFamily="18" charset="0"/>
              </a:rPr>
              <a:t>For forms and tenses other than present and past, you have to use </a:t>
            </a:r>
            <a:r>
              <a:rPr lang="en-US" altLang="es-AR" sz="2400" b="1" i="1" dirty="0" smtClean="0">
                <a:latin typeface="Garamond" panose="02020404030301010803" pitchFamily="18" charset="0"/>
              </a:rPr>
              <a:t>be able to</a:t>
            </a:r>
            <a:r>
              <a:rPr lang="en-US" altLang="es-AR" sz="2400" dirty="0" smtClean="0">
                <a:latin typeface="Garamond" panose="02020404030301010803" pitchFamily="18" charset="0"/>
              </a:rPr>
              <a:t>:</a:t>
            </a:r>
          </a:p>
          <a:p>
            <a:pPr algn="just" eaLnBrk="1" hangingPunct="1">
              <a:buFontTx/>
              <a:buNone/>
            </a:pPr>
            <a:r>
              <a:rPr lang="en-US" altLang="es-AR" sz="2400" dirty="0" smtClean="0">
                <a:latin typeface="Garamond" panose="02020404030301010803" pitchFamily="18" charset="0"/>
              </a:rPr>
              <a:t>	</a:t>
            </a:r>
          </a:p>
          <a:p>
            <a:pPr algn="just" eaLnBrk="1" hangingPunct="1">
              <a:buFontTx/>
              <a:buNone/>
            </a:pPr>
            <a:r>
              <a:rPr lang="en-US" altLang="es-AR" sz="2400" dirty="0" smtClean="0">
                <a:latin typeface="Garamond" panose="02020404030301010803" pitchFamily="18" charset="0"/>
              </a:rPr>
              <a:t>	We </a:t>
            </a:r>
            <a:r>
              <a:rPr lang="en-US" altLang="es-AR" sz="2400" b="1" dirty="0" smtClean="0">
                <a:latin typeface="Garamond" panose="02020404030301010803" pitchFamily="18" charset="0"/>
              </a:rPr>
              <a:t>haven’t been able to </a:t>
            </a:r>
            <a:r>
              <a:rPr lang="en-US" altLang="es-AR" sz="2400" dirty="0" smtClean="0">
                <a:latin typeface="Garamond" panose="02020404030301010803" pitchFamily="18" charset="0"/>
              </a:rPr>
              <a:t>play tennis for a long time. (Present Perfect)</a:t>
            </a:r>
          </a:p>
          <a:p>
            <a:pPr algn="just" eaLnBrk="1" hangingPunct="1">
              <a:buFontTx/>
              <a:buNone/>
            </a:pPr>
            <a:endParaRPr lang="en-US" altLang="es-AR" sz="2400" dirty="0" smtClean="0">
              <a:latin typeface="Garamond" panose="02020404030301010803" pitchFamily="18" charset="0"/>
            </a:endParaRPr>
          </a:p>
          <a:p>
            <a:pPr algn="just" eaLnBrk="1" hangingPunct="1">
              <a:buFontTx/>
              <a:buNone/>
            </a:pPr>
            <a:r>
              <a:rPr lang="en-US" altLang="es-AR" sz="2400" dirty="0" smtClean="0">
                <a:latin typeface="Garamond" panose="02020404030301010803" pitchFamily="18" charset="0"/>
              </a:rPr>
              <a:t>	I </a:t>
            </a:r>
            <a:r>
              <a:rPr lang="en-US" altLang="es-AR" sz="2400" b="1" dirty="0" smtClean="0">
                <a:latin typeface="Garamond" panose="02020404030301010803" pitchFamily="18" charset="0"/>
              </a:rPr>
              <a:t>won’t be able to</a:t>
            </a:r>
            <a:r>
              <a:rPr lang="en-US" altLang="es-AR" sz="2400" dirty="0" smtClean="0">
                <a:latin typeface="Garamond" panose="02020404030301010803" pitchFamily="18" charset="0"/>
              </a:rPr>
              <a:t> go to your house tomorrow. (Future)</a:t>
            </a:r>
          </a:p>
          <a:p>
            <a:pPr algn="just" eaLnBrk="1" hangingPunct="1">
              <a:buFontTx/>
              <a:buNone/>
            </a:pPr>
            <a:endParaRPr lang="en-US" altLang="es-AR" sz="2400" dirty="0" smtClean="0">
              <a:latin typeface="Garamond" panose="02020404030301010803" pitchFamily="18" charset="0"/>
            </a:endParaRPr>
          </a:p>
          <a:p>
            <a:pPr algn="just" eaLnBrk="1" hangingPunct="1">
              <a:buFontTx/>
              <a:buNone/>
            </a:pPr>
            <a:r>
              <a:rPr lang="en-US" altLang="es-AR" sz="2400" dirty="0" smtClean="0">
                <a:latin typeface="Garamond" panose="02020404030301010803" pitchFamily="18" charset="0"/>
              </a:rPr>
              <a:t>	I’ve always wanted </a:t>
            </a:r>
            <a:r>
              <a:rPr lang="en-US" altLang="es-AR" sz="2400" b="1" dirty="0" smtClean="0">
                <a:latin typeface="Garamond" panose="02020404030301010803" pitchFamily="18" charset="0"/>
              </a:rPr>
              <a:t>to be able to</a:t>
            </a:r>
            <a:r>
              <a:rPr lang="en-US" altLang="es-AR" sz="2400" dirty="0" smtClean="0">
                <a:latin typeface="Garamond" panose="02020404030301010803" pitchFamily="18" charset="0"/>
              </a:rPr>
              <a:t> play the violin. (To – infinitive)</a:t>
            </a:r>
          </a:p>
        </p:txBody>
      </p:sp>
      <p:sp>
        <p:nvSpPr>
          <p:cNvPr id="9219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29553" y="6535271"/>
            <a:ext cx="6969872" cy="49417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_tradnl" altLang="es-AR" sz="1600" b="1" smtClean="0">
                <a:latin typeface="Andalus" panose="02020603050405020304" pitchFamily="18" charset="-78"/>
                <a:cs typeface="Andalus" panose="02020603050405020304" pitchFamily="18" charset="-78"/>
              </a:rPr>
              <a:t>UTN -  FRVM                                 Lic. Evangelina Cecchel - Lic. Bibiana Fernandez</a:t>
            </a:r>
          </a:p>
        </p:txBody>
      </p:sp>
    </p:spTree>
    <p:extLst>
      <p:ext uri="{BB962C8B-B14F-4D97-AF65-F5344CB8AC3E}">
        <p14:creationId xmlns:p14="http://schemas.microsoft.com/office/powerpoint/2010/main" val="37351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1671" y="1509713"/>
            <a:ext cx="8135469" cy="402113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s-AR" sz="2400" dirty="0" smtClean="0"/>
              <a:t>	</a:t>
            </a:r>
            <a:r>
              <a:rPr lang="en-US" altLang="es-AR" sz="2400" dirty="0" smtClean="0">
                <a:latin typeface="Garamond" panose="02020404030301010803" pitchFamily="18" charset="0"/>
              </a:rPr>
              <a:t>The following English phrases and expressions are all used to make suggestions and give advice to people.</a:t>
            </a:r>
            <a:endParaRPr lang="en-US" altLang="es-AR" sz="2400" b="1" dirty="0" smtClean="0">
              <a:latin typeface="Garamond" panose="02020404030301010803" pitchFamily="18" charset="0"/>
            </a:endParaRPr>
          </a:p>
          <a:p>
            <a:pPr algn="ctr" eaLnBrk="1" hangingPunct="1">
              <a:buFontTx/>
              <a:buNone/>
            </a:pPr>
            <a:endParaRPr lang="en-US" altLang="es-AR" sz="2400" b="1" dirty="0" smtClean="0">
              <a:latin typeface="Garamond" panose="02020404030301010803" pitchFamily="18" charset="0"/>
            </a:endParaRPr>
          </a:p>
          <a:p>
            <a:pPr eaLnBrk="1" hangingPunct="1">
              <a:buSzPct val="95000"/>
              <a:buFontTx/>
              <a:buBlip>
                <a:blip r:embed="rId2"/>
              </a:buBlip>
            </a:pPr>
            <a:r>
              <a:rPr lang="en-US" altLang="es-AR" sz="2400" b="1" dirty="0" smtClean="0">
                <a:latin typeface="Garamond" panose="02020404030301010803" pitchFamily="18" charset="0"/>
              </a:rPr>
              <a:t>Let’s</a:t>
            </a:r>
            <a:r>
              <a:rPr lang="en-US" altLang="es-AR" sz="2400" dirty="0" smtClean="0">
                <a:latin typeface="Garamond" panose="02020404030301010803" pitchFamily="18" charset="0"/>
              </a:rPr>
              <a:t> revise our lessons.</a:t>
            </a: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es-AR" sz="2400" b="1" dirty="0" smtClean="0">
                <a:latin typeface="Garamond" panose="02020404030301010803" pitchFamily="18" charset="0"/>
              </a:rPr>
              <a:t>What about</a:t>
            </a:r>
            <a:r>
              <a:rPr lang="en-US" altLang="es-AR" sz="2400" dirty="0" smtClean="0">
                <a:latin typeface="Garamond" panose="02020404030301010803" pitchFamily="18" charset="0"/>
              </a:rPr>
              <a:t> going to the movies tonight?</a:t>
            </a: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es-AR" sz="2400" b="1" dirty="0" smtClean="0">
                <a:latin typeface="Garamond" panose="02020404030301010803" pitchFamily="18" charset="0"/>
              </a:rPr>
              <a:t>How about</a:t>
            </a:r>
            <a:r>
              <a:rPr lang="en-US" altLang="es-AR" sz="2400" dirty="0" smtClean="0">
                <a:latin typeface="Garamond" panose="02020404030301010803" pitchFamily="18" charset="0"/>
              </a:rPr>
              <a:t> playing cards?</a:t>
            </a: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es-AR" sz="2400" b="1" dirty="0" smtClean="0">
                <a:latin typeface="Garamond" panose="02020404030301010803" pitchFamily="18" charset="0"/>
              </a:rPr>
              <a:t>Why don't</a:t>
            </a:r>
            <a:r>
              <a:rPr lang="en-US" altLang="es-AR" sz="2400" dirty="0" smtClean="0">
                <a:latin typeface="Garamond" panose="02020404030301010803" pitchFamily="18" charset="0"/>
              </a:rPr>
              <a:t> we do our homework? (</a:t>
            </a:r>
            <a:r>
              <a:rPr lang="en-US" altLang="es-AR" sz="2400" b="1" dirty="0" smtClean="0">
                <a:latin typeface="Garamond" panose="02020404030301010803" pitchFamily="18" charset="0"/>
              </a:rPr>
              <a:t>Why not</a:t>
            </a:r>
            <a:r>
              <a:rPr lang="en-US" altLang="es-AR" sz="2400" dirty="0" smtClean="0">
                <a:latin typeface="Garamond" panose="02020404030301010803" pitchFamily="18" charset="0"/>
              </a:rPr>
              <a:t> do our homework?</a:t>
            </a:r>
          </a:p>
          <a:p>
            <a:pPr eaLnBrk="1" hangingPunct="1"/>
            <a:endParaRPr lang="en-US" altLang="es-AR" sz="2400" dirty="0" smtClean="0">
              <a:latin typeface="Garamond" panose="02020404030301010803" pitchFamily="18" charset="0"/>
            </a:endParaRPr>
          </a:p>
        </p:txBody>
      </p:sp>
      <p:sp>
        <p:nvSpPr>
          <p:cNvPr id="4" name="6 Marcador de pie de página"/>
          <p:cNvSpPr txBox="1">
            <a:spLocks/>
          </p:cNvSpPr>
          <p:nvPr/>
        </p:nvSpPr>
        <p:spPr>
          <a:xfrm>
            <a:off x="1331254" y="6548717"/>
            <a:ext cx="7043551" cy="36307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spcBef>
                <a:spcPct val="20000"/>
              </a:spcBef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57213" indent="-214313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857250" indent="-17145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200150" indent="-17145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543050" indent="-17145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000250" indent="-17145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457450" indent="-17145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2914650" indent="-17145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371850" indent="-17145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_tradnl" altLang="es-AR" sz="1600" b="1" smtClean="0">
                <a:latin typeface="Andalus" panose="02020603050405020304" pitchFamily="18" charset="-78"/>
                <a:cs typeface="Andalus" panose="02020603050405020304" pitchFamily="18" charset="-78"/>
              </a:rPr>
              <a:t>UTN -  FRVM                                 Lic. Evangelina Cecchel - Lic. Bibiana Fernandez</a:t>
            </a:r>
            <a:endParaRPr lang="es-ES_tradnl" altLang="es-AR" sz="1600" b="1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2050" name="Picture 2" descr="https://nonsmokingladybug.files.wordpress.com/2015/05/letslearnenglis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122" y="2180058"/>
            <a:ext cx="2314018" cy="134022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06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57213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Be able to / can / could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2275" y="1816100"/>
            <a:ext cx="8686800" cy="4852988"/>
          </a:xfrm>
        </p:spPr>
        <p:txBody>
          <a:bodyPr/>
          <a:lstStyle/>
          <a:p>
            <a:pPr algn="just" eaLnBrk="1" hangingPunct="1"/>
            <a:r>
              <a:rPr lang="en-US" altLang="es-AR" sz="2000" dirty="0" smtClean="0">
                <a:latin typeface="Garamond" panose="02020404030301010803" pitchFamily="18" charset="0"/>
              </a:rPr>
              <a:t>I ______________ (call) you yesterday because I was too busy.</a:t>
            </a:r>
          </a:p>
          <a:p>
            <a:pPr algn="just" eaLnBrk="1" hangingPunct="1"/>
            <a:r>
              <a:rPr lang="en-US" altLang="es-AR" sz="2000" dirty="0" smtClean="0">
                <a:latin typeface="Garamond" panose="02020404030301010803" pitchFamily="18" charset="0"/>
              </a:rPr>
              <a:t>When Martha was a teenager she _________ speak three languages.</a:t>
            </a:r>
          </a:p>
          <a:p>
            <a:pPr algn="just" eaLnBrk="1" hangingPunct="1"/>
            <a:r>
              <a:rPr lang="en-US" altLang="es-AR" sz="2000" dirty="0" smtClean="0">
                <a:latin typeface="Garamond" panose="02020404030301010803" pitchFamily="18" charset="0"/>
              </a:rPr>
              <a:t>My friend _______________ (come) to Argentina until next year.</a:t>
            </a:r>
          </a:p>
          <a:p>
            <a:pPr algn="just" eaLnBrk="1" hangingPunct="1"/>
            <a:r>
              <a:rPr lang="en-US" altLang="es-AR" sz="2000" dirty="0" smtClean="0">
                <a:latin typeface="Garamond" panose="02020404030301010803" pitchFamily="18" charset="0"/>
              </a:rPr>
              <a:t>We ___________________ (relax) more when we were younger.</a:t>
            </a:r>
          </a:p>
          <a:p>
            <a:pPr algn="just" eaLnBrk="1" hangingPunct="1"/>
            <a:r>
              <a:rPr lang="en-US" altLang="es-AR" sz="2000" dirty="0" smtClean="0">
                <a:latin typeface="Garamond" panose="02020404030301010803" pitchFamily="18" charset="0"/>
              </a:rPr>
              <a:t>She ___________________ (help) you, she has a lot of information.</a:t>
            </a:r>
          </a:p>
          <a:p>
            <a:pPr algn="just" eaLnBrk="1" hangingPunct="1"/>
            <a:r>
              <a:rPr lang="en-US" altLang="es-AR" sz="2000" dirty="0" smtClean="0">
                <a:latin typeface="Garamond" panose="02020404030301010803" pitchFamily="18" charset="0"/>
              </a:rPr>
              <a:t>When I was a child, I _______________ (play) tennis very well.</a:t>
            </a:r>
          </a:p>
          <a:p>
            <a:pPr algn="just" eaLnBrk="1" hangingPunct="1"/>
            <a:r>
              <a:rPr lang="en-US" altLang="es-AR" sz="2000" dirty="0" smtClean="0">
                <a:latin typeface="Garamond" panose="02020404030301010803" pitchFamily="18" charset="0"/>
              </a:rPr>
              <a:t>She ____________ (help) me, so I decided to ask someone else for help.</a:t>
            </a:r>
          </a:p>
          <a:p>
            <a:pPr algn="just" eaLnBrk="1" hangingPunct="1"/>
            <a:r>
              <a:rPr lang="en-US" altLang="es-AR" sz="2000" dirty="0" smtClean="0">
                <a:latin typeface="Garamond" panose="02020404030301010803" pitchFamily="18" charset="0"/>
              </a:rPr>
              <a:t>They __________ (speak) a lot of Italian, but they understand many words.</a:t>
            </a:r>
          </a:p>
          <a:p>
            <a:pPr algn="just" eaLnBrk="1" hangingPunct="1"/>
            <a:r>
              <a:rPr lang="en-US" altLang="es-AR" sz="2000" dirty="0" smtClean="0">
                <a:latin typeface="Garamond" panose="02020404030301010803" pitchFamily="18" charset="0"/>
              </a:rPr>
              <a:t>She _____________ (buy) the dress because it was too expensive.</a:t>
            </a:r>
          </a:p>
          <a:p>
            <a:pPr algn="just" eaLnBrk="1" hangingPunct="1"/>
            <a:r>
              <a:rPr lang="en-US" altLang="es-AR" sz="2000" dirty="0" smtClean="0">
                <a:latin typeface="Garamond" panose="02020404030301010803" pitchFamily="18" charset="0"/>
              </a:rPr>
              <a:t>You ___________ (speak) English well if you practice very frequently.</a:t>
            </a:r>
          </a:p>
          <a:p>
            <a:pPr eaLnBrk="1" hangingPunct="1"/>
            <a:endParaRPr lang="en-US" altLang="es-AR" sz="2000" dirty="0" smtClean="0">
              <a:latin typeface="Garamond" panose="02020404030301010803" pitchFamily="18" charset="0"/>
            </a:endParaRPr>
          </a:p>
        </p:txBody>
      </p:sp>
      <p:sp>
        <p:nvSpPr>
          <p:cNvPr id="10244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035424" y="6494929"/>
            <a:ext cx="7064001" cy="53452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_tradnl" altLang="es-AR" sz="16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UTN -  FRVM                                 Lic. Evangelina </a:t>
            </a:r>
            <a:r>
              <a:rPr lang="es-ES_tradnl" altLang="es-AR" sz="16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Cecchel</a:t>
            </a:r>
            <a:r>
              <a:rPr lang="es-ES_tradnl" altLang="es-AR" sz="16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- Lic. Bibiana </a:t>
            </a:r>
            <a:r>
              <a:rPr lang="es-ES_tradnl" altLang="es-AR" sz="16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Fernandez</a:t>
            </a:r>
            <a:endParaRPr lang="es-ES_tradnl" altLang="es-AR" sz="1600" b="1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28677" name="Picture 5" descr="http://3.bp.blogspot.com/-gDfyFtZH6Zg/U5nxfva-_DI/AAAAAAAAI-o/IOT-d9cnZBk/s1600/confused-smile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79191" y="44450"/>
            <a:ext cx="1655763" cy="16557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88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0786942">
            <a:off x="2412926" y="1064915"/>
            <a:ext cx="4175298" cy="4884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02659" y="6548718"/>
            <a:ext cx="6996766" cy="480732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2952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981075"/>
            <a:ext cx="7772400" cy="792163"/>
          </a:xfrm>
        </p:spPr>
        <p:txBody>
          <a:bodyPr/>
          <a:lstStyle/>
          <a:p>
            <a:pPr eaLnBrk="1" hangingPunct="1">
              <a:defRPr/>
            </a:pPr>
            <a:r>
              <a:rPr lang="es-ES_tradnl" sz="2800" b="1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Copperplate Gothic Light" pitchFamily="34" charset="0"/>
              </a:rPr>
              <a:t>MODAL VERBS FOR REQUEST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132013"/>
            <a:ext cx="8424863" cy="5329237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b="1" dirty="0" smtClean="0">
              <a:latin typeface="Garamond" pitchFamily="18" charset="0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en-US" b="1" dirty="0" smtClean="0">
                <a:latin typeface="Garamond" pitchFamily="18" charset="0"/>
              </a:rPr>
              <a:t>Can</a:t>
            </a:r>
            <a:r>
              <a:rPr lang="en-US" dirty="0" smtClean="0">
                <a:latin typeface="Garamond" pitchFamily="18" charset="0"/>
              </a:rPr>
              <a:t>, </a:t>
            </a:r>
            <a:r>
              <a:rPr lang="en-US" b="1" dirty="0" smtClean="0">
                <a:latin typeface="Garamond" pitchFamily="18" charset="0"/>
              </a:rPr>
              <a:t>Could, Will &amp; Would</a:t>
            </a:r>
            <a:r>
              <a:rPr lang="en-US" dirty="0" smtClean="0">
                <a:latin typeface="Garamond" pitchFamily="18" charset="0"/>
              </a:rPr>
              <a:t> are modal verbs used with other verbs to make requests, that is, to ask someone to do something:        </a:t>
            </a:r>
          </a:p>
          <a:p>
            <a:pPr eaLnBrk="1" hangingPunct="1">
              <a:lnSpc>
                <a:spcPct val="80000"/>
              </a:lnSpc>
            </a:pPr>
            <a:r>
              <a:rPr lang="en-US" dirty="0" smtClean="0">
                <a:latin typeface="Garamond" pitchFamily="18" charset="0"/>
              </a:rPr>
              <a:t/>
            </a:r>
            <a:br>
              <a:rPr lang="en-US" dirty="0" smtClean="0">
                <a:latin typeface="Garamond" pitchFamily="18" charset="0"/>
              </a:rPr>
            </a:br>
            <a:r>
              <a:rPr lang="en-US" b="1" dirty="0" smtClean="0">
                <a:latin typeface="Garamond" pitchFamily="18" charset="0"/>
              </a:rPr>
              <a:t>Modal + Subject + Verb</a:t>
            </a:r>
            <a:r>
              <a:rPr lang="en-US" dirty="0" smtClean="0">
                <a:latin typeface="Garamond" pitchFamily="18" charset="0"/>
              </a:rPr>
              <a:t>    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 smtClean="0">
                <a:latin typeface="Garamond" pitchFamily="18" charset="0"/>
              </a:rPr>
              <a:t>Can</a:t>
            </a:r>
            <a:r>
              <a:rPr lang="en-US" dirty="0" smtClean="0">
                <a:latin typeface="Garamond" pitchFamily="18" charset="0"/>
              </a:rPr>
              <a:t> you help me?     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 smtClean="0">
                <a:latin typeface="Garamond" pitchFamily="18" charset="0"/>
              </a:rPr>
              <a:t>Could</a:t>
            </a:r>
            <a:r>
              <a:rPr lang="en-US" dirty="0" smtClean="0">
                <a:latin typeface="Garamond" pitchFamily="18" charset="0"/>
              </a:rPr>
              <a:t> you open the door?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 smtClean="0">
                <a:latin typeface="Garamond" pitchFamily="18" charset="0"/>
              </a:rPr>
              <a:t>Will</a:t>
            </a:r>
            <a:r>
              <a:rPr lang="en-US" dirty="0" smtClean="0">
                <a:latin typeface="Garamond" pitchFamily="18" charset="0"/>
              </a:rPr>
              <a:t> you go to the bank for me?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 smtClean="0">
                <a:latin typeface="Garamond" pitchFamily="18" charset="0"/>
              </a:rPr>
              <a:t>Would</a:t>
            </a:r>
            <a:r>
              <a:rPr lang="en-US" dirty="0" smtClean="0">
                <a:latin typeface="Garamond" pitchFamily="18" charset="0"/>
              </a:rPr>
              <a:t> you lend me your dictionary?</a:t>
            </a:r>
          </a:p>
        </p:txBody>
      </p:sp>
      <p:sp>
        <p:nvSpPr>
          <p:cNvPr id="4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16106" y="6535271"/>
            <a:ext cx="6983319" cy="494179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16386" name="Picture 2" descr="http://conferenceservices.unl.edu/img/RFS/Request%20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7525">
            <a:off x="7095891" y="3348271"/>
            <a:ext cx="1788506" cy="178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4880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731743"/>
            <a:ext cx="8229600" cy="5761038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endParaRPr lang="en-US" sz="2400" b="1" dirty="0" smtClean="0">
              <a:latin typeface="Garamond" pitchFamily="18" charset="0"/>
            </a:endParaRPr>
          </a:p>
          <a:p>
            <a:pPr eaLnBrk="1" hangingPunct="1">
              <a:buFont typeface="Wingdings" pitchFamily="2" charset="2"/>
              <a:buChar char="ü"/>
            </a:pPr>
            <a:r>
              <a:rPr lang="en-US" sz="2400" dirty="0" smtClean="0">
                <a:latin typeface="Garamond" pitchFamily="18" charset="0"/>
              </a:rPr>
              <a:t>Use </a:t>
            </a:r>
            <a:r>
              <a:rPr lang="en-US" sz="2400" b="1" i="1" dirty="0" smtClean="0">
                <a:latin typeface="Garamond" pitchFamily="18" charset="0"/>
              </a:rPr>
              <a:t>can</a:t>
            </a:r>
            <a:r>
              <a:rPr lang="en-US" sz="2400" dirty="0" smtClean="0">
                <a:latin typeface="Garamond" pitchFamily="18" charset="0"/>
              </a:rPr>
              <a:t> and </a:t>
            </a:r>
            <a:r>
              <a:rPr lang="en-US" sz="2400" b="1" i="1" dirty="0" smtClean="0">
                <a:latin typeface="Garamond" pitchFamily="18" charset="0"/>
              </a:rPr>
              <a:t>will</a:t>
            </a:r>
            <a:r>
              <a:rPr lang="en-US" sz="2400" dirty="0" smtClean="0">
                <a:latin typeface="Garamond" pitchFamily="18" charset="0"/>
              </a:rPr>
              <a:t> for informal requests:</a:t>
            </a:r>
          </a:p>
          <a:p>
            <a:pPr algn="ctr" eaLnBrk="1" hangingPunct="1">
              <a:buFontTx/>
              <a:buNone/>
            </a:pPr>
            <a:endParaRPr lang="en-US" sz="2400" dirty="0" smtClean="0">
              <a:latin typeface="Garamond" pitchFamily="18" charset="0"/>
            </a:endParaRPr>
          </a:p>
          <a:p>
            <a:pPr algn="ctr" eaLnBrk="1" hangingPunct="1">
              <a:buFontTx/>
              <a:buNone/>
            </a:pPr>
            <a:r>
              <a:rPr lang="en-US" sz="2400" b="1" dirty="0" smtClean="0">
                <a:latin typeface="Garamond" pitchFamily="18" charset="0"/>
              </a:rPr>
              <a:t>Can</a:t>
            </a:r>
            <a:r>
              <a:rPr lang="en-US" sz="2400" dirty="0" smtClean="0">
                <a:latin typeface="Garamond" pitchFamily="18" charset="0"/>
              </a:rPr>
              <a:t> you pass me the salt?</a:t>
            </a:r>
            <a:br>
              <a:rPr lang="en-US" sz="2400" dirty="0" smtClean="0">
                <a:latin typeface="Garamond" pitchFamily="18" charset="0"/>
              </a:rPr>
            </a:br>
            <a:r>
              <a:rPr lang="en-US" sz="2400" b="1" dirty="0" smtClean="0">
                <a:latin typeface="Garamond" pitchFamily="18" charset="0"/>
              </a:rPr>
              <a:t>Will</a:t>
            </a:r>
            <a:r>
              <a:rPr lang="en-US" sz="2400" dirty="0" smtClean="0">
                <a:latin typeface="Garamond" pitchFamily="18" charset="0"/>
              </a:rPr>
              <a:t> you turn off the radio?</a:t>
            </a:r>
            <a:br>
              <a:rPr lang="en-US" sz="2400" dirty="0" smtClean="0">
                <a:latin typeface="Garamond" pitchFamily="18" charset="0"/>
              </a:rPr>
            </a:br>
            <a:endParaRPr lang="en-US" sz="2400" dirty="0" smtClean="0">
              <a:latin typeface="Garamond" pitchFamily="18" charset="0"/>
            </a:endParaRPr>
          </a:p>
          <a:p>
            <a:pPr algn="just" eaLnBrk="1" hangingPunct="1">
              <a:buFont typeface="Wingdings" pitchFamily="2" charset="2"/>
              <a:buChar char="ü"/>
            </a:pPr>
            <a:r>
              <a:rPr lang="en-US" sz="2400" b="1" i="1" dirty="0" smtClean="0">
                <a:latin typeface="Garamond" pitchFamily="18" charset="0"/>
              </a:rPr>
              <a:t>Could</a:t>
            </a:r>
            <a:r>
              <a:rPr lang="en-US" sz="2400" b="1" dirty="0" smtClean="0">
                <a:latin typeface="Garamond" pitchFamily="18" charset="0"/>
              </a:rPr>
              <a:t> </a:t>
            </a:r>
            <a:r>
              <a:rPr lang="en-US" sz="2400" dirty="0" smtClean="0">
                <a:latin typeface="Garamond" pitchFamily="18" charset="0"/>
              </a:rPr>
              <a:t>and</a:t>
            </a:r>
            <a:r>
              <a:rPr lang="en-US" sz="2400" b="1" dirty="0" smtClean="0">
                <a:latin typeface="Garamond" pitchFamily="18" charset="0"/>
              </a:rPr>
              <a:t> </a:t>
            </a:r>
            <a:r>
              <a:rPr lang="en-US" sz="2400" b="1" i="1" dirty="0" smtClean="0">
                <a:latin typeface="Garamond" pitchFamily="18" charset="0"/>
              </a:rPr>
              <a:t>would</a:t>
            </a:r>
            <a:r>
              <a:rPr lang="en-US" sz="2400" b="1" dirty="0" smtClean="0">
                <a:latin typeface="Garamond" pitchFamily="18" charset="0"/>
              </a:rPr>
              <a:t> </a:t>
            </a:r>
            <a:r>
              <a:rPr lang="en-US" sz="2400" dirty="0" smtClean="0">
                <a:latin typeface="Garamond" pitchFamily="18" charset="0"/>
              </a:rPr>
              <a:t>are more polite, but have the same function.</a:t>
            </a:r>
            <a:br>
              <a:rPr lang="en-US" sz="2400" dirty="0" smtClean="0">
                <a:latin typeface="Garamond" pitchFamily="18" charset="0"/>
              </a:rPr>
            </a:br>
            <a:endParaRPr lang="en-US" sz="2400" dirty="0" smtClean="0">
              <a:latin typeface="Garamond" pitchFamily="18" charset="0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sz="2400" dirty="0" smtClean="0">
                <a:latin typeface="Garamond" pitchFamily="18" charset="0"/>
              </a:rPr>
              <a:t> </a:t>
            </a:r>
            <a:r>
              <a:rPr lang="en-US" sz="2400" b="1" dirty="0" smtClean="0">
                <a:latin typeface="Garamond" pitchFamily="18" charset="0"/>
              </a:rPr>
              <a:t>Could</a:t>
            </a:r>
            <a:r>
              <a:rPr lang="en-US" sz="2400" dirty="0" smtClean="0">
                <a:latin typeface="Garamond" pitchFamily="18" charset="0"/>
              </a:rPr>
              <a:t> you pass me the salt?   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sz="2400" dirty="0" smtClean="0">
                <a:latin typeface="Garamond" pitchFamily="18" charset="0"/>
              </a:rPr>
              <a:t>	</a:t>
            </a:r>
            <a:r>
              <a:rPr lang="en-US" sz="2400" b="1" dirty="0" smtClean="0">
                <a:latin typeface="Garamond" pitchFamily="18" charset="0"/>
              </a:rPr>
              <a:t>Would</a:t>
            </a:r>
            <a:r>
              <a:rPr lang="en-US" sz="2400" dirty="0" smtClean="0">
                <a:latin typeface="Garamond" pitchFamily="18" charset="0"/>
              </a:rPr>
              <a:t> you turn off the radio?</a:t>
            </a:r>
          </a:p>
          <a:p>
            <a:pPr algn="ctr" eaLnBrk="1" hangingPunct="1"/>
            <a:endParaRPr lang="en-US" sz="2400" dirty="0" smtClean="0"/>
          </a:p>
        </p:txBody>
      </p:sp>
      <p:sp>
        <p:nvSpPr>
          <p:cNvPr id="3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075765" y="6521824"/>
            <a:ext cx="7023660" cy="507626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87" y="3975244"/>
            <a:ext cx="2030095" cy="21566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474157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8309" y="1099484"/>
            <a:ext cx="7886700" cy="4351338"/>
          </a:xfrm>
        </p:spPr>
        <p:txBody>
          <a:bodyPr>
            <a:noAutofit/>
          </a:bodyPr>
          <a:lstStyle/>
          <a:p>
            <a:pPr algn="just" eaLnBrk="1" hangingPunct="1">
              <a:buFont typeface="Wingdings" pitchFamily="2" charset="2"/>
              <a:buChar char="ü"/>
            </a:pPr>
            <a:r>
              <a:rPr lang="en-US" sz="2400" dirty="0" smtClean="0">
                <a:latin typeface="Garamond" pitchFamily="18" charset="0"/>
              </a:rPr>
              <a:t>These modals turn basic orders into questions. This is a much more polite way of asking for something rather than making an imperative command.      </a:t>
            </a:r>
          </a:p>
          <a:p>
            <a:pPr algn="just" eaLnBrk="1" hangingPunct="1">
              <a:buFontTx/>
              <a:buNone/>
            </a:pPr>
            <a:r>
              <a:rPr lang="en-US" sz="2400" dirty="0" smtClean="0">
                <a:latin typeface="Garamond" pitchFamily="18" charset="0"/>
              </a:rPr>
              <a:t>	</a:t>
            </a:r>
          </a:p>
          <a:p>
            <a:pPr algn="ctr" eaLnBrk="1" hangingPunct="1">
              <a:buFontTx/>
              <a:buNone/>
            </a:pPr>
            <a:r>
              <a:rPr lang="en-US" sz="2400" dirty="0" smtClean="0">
                <a:latin typeface="Garamond" pitchFamily="18" charset="0"/>
              </a:rPr>
              <a:t>	Give me the salt  =&gt;  </a:t>
            </a:r>
            <a:r>
              <a:rPr lang="en-US" sz="2400" b="1" dirty="0" smtClean="0">
                <a:latin typeface="Garamond" pitchFamily="18" charset="0"/>
              </a:rPr>
              <a:t>Can </a:t>
            </a:r>
            <a:r>
              <a:rPr lang="en-US" sz="2400" dirty="0" smtClean="0">
                <a:latin typeface="Garamond" pitchFamily="18" charset="0"/>
              </a:rPr>
              <a:t>you pass me the salt?</a:t>
            </a:r>
            <a:br>
              <a:rPr lang="en-US" sz="2400" dirty="0" smtClean="0">
                <a:latin typeface="Garamond" pitchFamily="18" charset="0"/>
              </a:rPr>
            </a:br>
            <a:r>
              <a:rPr lang="en-US" sz="2400" dirty="0" smtClean="0">
                <a:latin typeface="Garamond" pitchFamily="18" charset="0"/>
              </a:rPr>
              <a:t>     Turn off the radio =&gt;  </a:t>
            </a:r>
            <a:r>
              <a:rPr lang="en-US" sz="2400" b="1" dirty="0" smtClean="0">
                <a:latin typeface="Garamond" pitchFamily="18" charset="0"/>
              </a:rPr>
              <a:t>Could</a:t>
            </a:r>
            <a:r>
              <a:rPr lang="en-US" sz="2400" dirty="0" smtClean="0">
                <a:latin typeface="Garamond" pitchFamily="18" charset="0"/>
              </a:rPr>
              <a:t> you turn off the radio? </a:t>
            </a:r>
          </a:p>
          <a:p>
            <a:pPr algn="just"/>
            <a:endParaRPr lang="en-US" sz="2400" dirty="0" smtClean="0">
              <a:latin typeface="Garamond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Garamond" pitchFamily="18" charset="0"/>
              </a:rPr>
              <a:t>You </a:t>
            </a:r>
            <a:r>
              <a:rPr lang="en-US" sz="2400" dirty="0">
                <a:latin typeface="Garamond" pitchFamily="18" charset="0"/>
              </a:rPr>
              <a:t>can also use </a:t>
            </a:r>
            <a:r>
              <a:rPr lang="en-US" sz="2400" b="1" i="1" dirty="0">
                <a:latin typeface="Garamond" pitchFamily="18" charset="0"/>
              </a:rPr>
              <a:t>please</a:t>
            </a:r>
            <a:r>
              <a:rPr lang="en-US" sz="2400" dirty="0">
                <a:latin typeface="Garamond" pitchFamily="18" charset="0"/>
              </a:rPr>
              <a:t> to make a request more polite. Note the word order.</a:t>
            </a:r>
          </a:p>
          <a:p>
            <a:pPr algn="ctr">
              <a:buNone/>
            </a:pPr>
            <a:endParaRPr lang="en-US" sz="2400" dirty="0">
              <a:latin typeface="Garamond" pitchFamily="18" charset="0"/>
            </a:endParaRPr>
          </a:p>
          <a:p>
            <a:pPr algn="ctr">
              <a:buNone/>
            </a:pPr>
            <a:r>
              <a:rPr lang="en-US" sz="2400" dirty="0">
                <a:latin typeface="Garamond" pitchFamily="18" charset="0"/>
              </a:rPr>
              <a:t>Would you </a:t>
            </a:r>
            <a:r>
              <a:rPr lang="en-US" sz="2400" b="1" dirty="0">
                <a:latin typeface="Garamond" pitchFamily="18" charset="0"/>
              </a:rPr>
              <a:t>please</a:t>
            </a:r>
            <a:r>
              <a:rPr lang="en-US" sz="2400" dirty="0">
                <a:latin typeface="Garamond" pitchFamily="18" charset="0"/>
              </a:rPr>
              <a:t> open your books? </a:t>
            </a:r>
          </a:p>
          <a:p>
            <a:pPr algn="ctr">
              <a:buNone/>
            </a:pPr>
            <a:r>
              <a:rPr lang="en-US" sz="2400" dirty="0">
                <a:latin typeface="Garamond" pitchFamily="18" charset="0"/>
              </a:rPr>
              <a:t>Would you open your books, </a:t>
            </a:r>
            <a:r>
              <a:rPr lang="en-US" sz="2400" b="1" dirty="0">
                <a:latin typeface="Garamond" pitchFamily="18" charset="0"/>
              </a:rPr>
              <a:t>please</a:t>
            </a:r>
            <a:r>
              <a:rPr lang="en-US" sz="2400" dirty="0">
                <a:latin typeface="Garamond" pitchFamily="18" charset="0"/>
              </a:rPr>
              <a:t>?  </a:t>
            </a:r>
          </a:p>
          <a:p>
            <a:pPr eaLnBrk="1" hangingPunct="1"/>
            <a:endParaRPr lang="en-US" sz="2400" dirty="0" smtClean="0"/>
          </a:p>
        </p:txBody>
      </p:sp>
      <p:sp>
        <p:nvSpPr>
          <p:cNvPr id="3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83341" y="6535271"/>
            <a:ext cx="6916084" cy="494179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841676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435975" cy="5721350"/>
          </a:xfrm>
        </p:spPr>
        <p:txBody>
          <a:bodyPr>
            <a:noAutofit/>
          </a:bodyPr>
          <a:lstStyle/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sz="2400" b="1" i="1" dirty="0" smtClean="0">
                <a:latin typeface="Garamond" pitchFamily="18" charset="0"/>
              </a:rPr>
              <a:t>Would you mind…?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Garamond" pitchFamily="18" charset="0"/>
            </a:endParaRP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Char char="ü"/>
            </a:pPr>
            <a:r>
              <a:rPr lang="en-US" sz="2400" dirty="0" smtClean="0">
                <a:latin typeface="Garamond" pitchFamily="18" charset="0"/>
              </a:rPr>
              <a:t>If you want to sound particularly polite, you can also use </a:t>
            </a:r>
            <a:r>
              <a:rPr lang="en-US" sz="2400" b="1" dirty="0" smtClean="0">
                <a:latin typeface="Garamond" pitchFamily="18" charset="0"/>
              </a:rPr>
              <a:t>Would you mind + verb -</a:t>
            </a:r>
            <a:r>
              <a:rPr lang="en-US" sz="2400" b="1" dirty="0" err="1" smtClean="0">
                <a:latin typeface="Garamond" pitchFamily="18" charset="0"/>
              </a:rPr>
              <a:t>ing</a:t>
            </a:r>
            <a:r>
              <a:rPr lang="en-US" sz="2400" b="1" dirty="0" smtClean="0">
                <a:latin typeface="Garamond" pitchFamily="18" charset="0"/>
              </a:rPr>
              <a:t>? </a:t>
            </a:r>
            <a:r>
              <a:rPr lang="en-US" sz="2400" dirty="0" smtClean="0">
                <a:latin typeface="Garamond" pitchFamily="18" charset="0"/>
              </a:rPr>
              <a:t>as the preferred alternative to </a:t>
            </a:r>
            <a:r>
              <a:rPr lang="en-US" sz="2400" i="1" dirty="0" smtClean="0">
                <a:latin typeface="Garamond" pitchFamily="18" charset="0"/>
              </a:rPr>
              <a:t>Could you…? 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dirty="0" smtClean="0">
              <a:latin typeface="Garamond" pitchFamily="18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US" sz="2400" b="1" i="1" dirty="0" smtClean="0">
                <a:latin typeface="Garamond" pitchFamily="18" charset="0"/>
              </a:rPr>
              <a:t>	Would you mind locking the door </a:t>
            </a:r>
            <a:r>
              <a:rPr lang="en-US" sz="2400" dirty="0" smtClean="0">
                <a:latin typeface="Garamond" pitchFamily="18" charset="0"/>
              </a:rPr>
              <a:t>when you leave? 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US" sz="2400" dirty="0" smtClean="0">
                <a:latin typeface="Garamond" pitchFamily="18" charset="0"/>
              </a:rPr>
              <a:t>	~ No, not at all!</a:t>
            </a:r>
            <a:endParaRPr lang="en-US" sz="2400" b="1" i="1" dirty="0" smtClean="0">
              <a:latin typeface="Garamond" pitchFamily="18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US" sz="2400" b="1" i="1" dirty="0" smtClean="0">
                <a:latin typeface="Garamond" pitchFamily="18" charset="0"/>
              </a:rPr>
              <a:t>	Could you please lock the door </a:t>
            </a:r>
            <a:r>
              <a:rPr lang="en-US" sz="2400" dirty="0" smtClean="0">
                <a:latin typeface="Garamond" pitchFamily="18" charset="0"/>
              </a:rPr>
              <a:t>when you leave?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US" sz="2400" dirty="0" smtClean="0">
                <a:latin typeface="Garamond" pitchFamily="18" charset="0"/>
              </a:rPr>
              <a:t>	~ Yes, certainly!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US" sz="2400" dirty="0" smtClean="0">
                <a:latin typeface="Garamond" pitchFamily="18" charset="0"/>
              </a:rPr>
              <a:t>	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US" sz="2400" dirty="0" smtClean="0">
                <a:latin typeface="Garamond" pitchFamily="18" charset="0"/>
              </a:rPr>
              <a:t>	</a:t>
            </a:r>
          </a:p>
        </p:txBody>
      </p:sp>
      <p:sp>
        <p:nvSpPr>
          <p:cNvPr id="3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223682" y="6575612"/>
            <a:ext cx="6875743" cy="453838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99" y="3890682"/>
            <a:ext cx="3718673" cy="2490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82979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9689" y="732585"/>
            <a:ext cx="8229600" cy="5576887"/>
          </a:xfrm>
        </p:spPr>
        <p:txBody>
          <a:bodyPr>
            <a:noAutofit/>
          </a:bodyPr>
          <a:lstStyle/>
          <a:p>
            <a:pPr algn="just" eaLnBrk="1" hangingPunct="1">
              <a:buFont typeface="Wingdings" pitchFamily="2" charset="2"/>
              <a:buChar char="ü"/>
            </a:pPr>
            <a:r>
              <a:rPr lang="en-US" sz="2400" smtClean="0">
                <a:latin typeface="Garamond" pitchFamily="18" charset="0"/>
              </a:rPr>
              <a:t>When we agree to a request we generally answer: </a:t>
            </a:r>
          </a:p>
          <a:p>
            <a:pPr algn="ctr" eaLnBrk="1" hangingPunct="1"/>
            <a:r>
              <a:rPr lang="en-US" sz="2400" dirty="0" smtClean="0">
                <a:latin typeface="Garamond" pitchFamily="18" charset="0"/>
              </a:rPr>
              <a:t>Yes, sure. (informal)</a:t>
            </a:r>
          </a:p>
          <a:p>
            <a:pPr algn="ctr" eaLnBrk="1" hangingPunct="1"/>
            <a:r>
              <a:rPr lang="en-US" sz="2400" dirty="0" smtClean="0">
                <a:latin typeface="Garamond" pitchFamily="18" charset="0"/>
              </a:rPr>
              <a:t>Of course. (informal)</a:t>
            </a:r>
          </a:p>
          <a:p>
            <a:pPr algn="ctr" eaLnBrk="1" hangingPunct="1"/>
            <a:r>
              <a:rPr lang="en-US" sz="2400" dirty="0" smtClean="0">
                <a:latin typeface="Garamond" pitchFamily="18" charset="0"/>
              </a:rPr>
              <a:t>Ok. (informal)</a:t>
            </a:r>
          </a:p>
          <a:p>
            <a:pPr algn="ctr" eaLnBrk="1" hangingPunct="1"/>
            <a:r>
              <a:rPr lang="en-US" sz="2400" dirty="0" smtClean="0">
                <a:latin typeface="Garamond" pitchFamily="18" charset="0"/>
              </a:rPr>
              <a:t>Uh-huh (means yes and is informal)</a:t>
            </a:r>
          </a:p>
          <a:p>
            <a:pPr algn="ctr" eaLnBrk="1" hangingPunct="1"/>
            <a:r>
              <a:rPr lang="en-US" sz="2400" dirty="0" smtClean="0">
                <a:latin typeface="Garamond" pitchFamily="18" charset="0"/>
              </a:rPr>
              <a:t>Certainly. (informal)</a:t>
            </a:r>
          </a:p>
          <a:p>
            <a:pPr algn="ctr" eaLnBrk="1" hangingPunct="1"/>
            <a:r>
              <a:rPr lang="en-US" sz="2400" dirty="0" smtClean="0">
                <a:latin typeface="Garamond" pitchFamily="18" charset="0"/>
              </a:rPr>
              <a:t>I’d be happy to. / I’d be glad to. (formal)</a:t>
            </a:r>
          </a:p>
          <a:p>
            <a:pPr algn="ctr" eaLnBrk="1" hangingPunct="1"/>
            <a:r>
              <a:rPr lang="en-US" sz="2400" dirty="0" smtClean="0">
                <a:latin typeface="Garamond" pitchFamily="18" charset="0"/>
              </a:rPr>
              <a:t>My pleasure. (formal)</a:t>
            </a:r>
          </a:p>
          <a:p>
            <a:pPr algn="just" eaLnBrk="1" hangingPunct="1">
              <a:buFontTx/>
              <a:buNone/>
            </a:pPr>
            <a:endParaRPr lang="en-US" sz="2400" dirty="0" smtClean="0">
              <a:latin typeface="Garamond" pitchFamily="18" charset="0"/>
            </a:endParaRPr>
          </a:p>
          <a:p>
            <a:pPr algn="just" eaLnBrk="1" hangingPunct="1">
              <a:buFont typeface="Wingdings" pitchFamily="2" charset="2"/>
              <a:buChar char="ü"/>
            </a:pPr>
            <a:r>
              <a:rPr lang="en-US" sz="2400" dirty="0" smtClean="0">
                <a:latin typeface="Garamond" pitchFamily="18" charset="0"/>
              </a:rPr>
              <a:t>To a “</a:t>
            </a:r>
            <a:r>
              <a:rPr lang="en-US" sz="2400" i="1" dirty="0" smtClean="0">
                <a:latin typeface="Garamond" pitchFamily="18" charset="0"/>
              </a:rPr>
              <a:t>Would you mind…?</a:t>
            </a:r>
            <a:r>
              <a:rPr lang="en-US" sz="2400" dirty="0" smtClean="0">
                <a:latin typeface="Garamond" pitchFamily="18" charset="0"/>
              </a:rPr>
              <a:t>” request we answer: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sz="2400" dirty="0" smtClean="0">
                <a:latin typeface="Garamond" pitchFamily="18" charset="0"/>
              </a:rPr>
              <a:t> Not at all.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sz="2400" dirty="0" smtClean="0">
                <a:latin typeface="Garamond" pitchFamily="18" charset="0"/>
              </a:rPr>
              <a:t>No, I don’t mind.</a:t>
            </a:r>
          </a:p>
          <a:p>
            <a:pPr algn="just" eaLnBrk="1" hangingPunct="1">
              <a:buFont typeface="Wingdings" pitchFamily="2" charset="2"/>
              <a:buChar char="ü"/>
            </a:pPr>
            <a:endParaRPr lang="en-US" sz="2400" dirty="0" smtClean="0">
              <a:latin typeface="Garamond" pitchFamily="18" charset="0"/>
            </a:endParaRPr>
          </a:p>
          <a:p>
            <a:pPr algn="ctr" eaLnBrk="1" hangingPunct="1">
              <a:buFontTx/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3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29553" y="6524625"/>
            <a:ext cx="6969872" cy="504825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14338" name="Picture 2" descr="http://www.patentspostgrant.com/images/request-for-rehea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98" y="1503969"/>
            <a:ext cx="1884509" cy="20170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572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 eaLnBrk="1" hangingPunct="1">
              <a:buFont typeface="Wingdings" pitchFamily="2" charset="2"/>
              <a:buChar char="ü"/>
            </a:pPr>
            <a:r>
              <a:rPr lang="en-US" sz="2400" dirty="0" smtClean="0">
                <a:latin typeface="Garamond" pitchFamily="18" charset="0"/>
              </a:rPr>
              <a:t>When we say “no” to a request, we usually apologize and give a reason.</a:t>
            </a:r>
          </a:p>
          <a:p>
            <a:pPr algn="ctr" eaLnBrk="1" hangingPunct="1">
              <a:buFontTx/>
              <a:buNone/>
            </a:pPr>
            <a:r>
              <a:rPr lang="en-US" sz="2400" dirty="0" smtClean="0">
                <a:latin typeface="Garamond" pitchFamily="18" charset="0"/>
              </a:rPr>
              <a:t>Sorry, but I’m busy now.</a:t>
            </a:r>
          </a:p>
          <a:p>
            <a:pPr algn="ctr" eaLnBrk="1" hangingPunct="1">
              <a:buFontTx/>
              <a:buNone/>
            </a:pPr>
            <a:r>
              <a:rPr lang="en-US" sz="2400" dirty="0" smtClean="0">
                <a:latin typeface="Garamond" pitchFamily="18" charset="0"/>
              </a:rPr>
              <a:t>I’m sorry, I can’t because …</a:t>
            </a:r>
          </a:p>
          <a:p>
            <a:pPr algn="ctr" eaLnBrk="1" hangingPunct="1">
              <a:buFontTx/>
              <a:buNone/>
            </a:pPr>
            <a:r>
              <a:rPr lang="en-US" sz="2400" dirty="0" smtClean="0">
                <a:latin typeface="Garamond" pitchFamily="18" charset="0"/>
              </a:rPr>
              <a:t>I’d love to, but I can’t.</a:t>
            </a:r>
          </a:p>
          <a:p>
            <a:pPr algn="ctr" eaLnBrk="1" hangingPunct="1">
              <a:buFontTx/>
              <a:buNone/>
            </a:pPr>
            <a:r>
              <a:rPr lang="en-US" sz="2400" dirty="0" smtClean="0">
                <a:latin typeface="Garamond" pitchFamily="18" charset="0"/>
              </a:rPr>
              <a:t>I’m so sorry but…</a:t>
            </a:r>
          </a:p>
          <a:p>
            <a:pPr eaLnBrk="1" hangingPunct="1"/>
            <a:endParaRPr lang="en-US" sz="2400" dirty="0" smtClean="0"/>
          </a:p>
        </p:txBody>
      </p:sp>
      <p:sp>
        <p:nvSpPr>
          <p:cNvPr id="3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56447" y="6521824"/>
            <a:ext cx="6942978" cy="507626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7836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221" y="1007852"/>
            <a:ext cx="4524451" cy="45122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ángulo 4"/>
          <p:cNvSpPr/>
          <p:nvPr/>
        </p:nvSpPr>
        <p:spPr>
          <a:xfrm>
            <a:off x="3384976" y="2967335"/>
            <a:ext cx="2374048" cy="923330"/>
          </a:xfrm>
          <a:prstGeom prst="rect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spc="50" dirty="0" smtClean="0">
                <a:ln w="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OFFERS</a:t>
            </a:r>
            <a:endParaRPr lang="es-ES" sz="5400" b="1" cap="none" spc="50" dirty="0">
              <a:ln w="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87624" y="6511897"/>
            <a:ext cx="6911801" cy="504106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4981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552" y="764704"/>
            <a:ext cx="8352928" cy="561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SHALL / WILL</a:t>
            </a:r>
            <a:endParaRPr lang="en-US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just"/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Shall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 is not used very much nowadays and mostly in formal speech and some legal documents. Originally </a:t>
            </a:r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Shall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 was used instead of </a:t>
            </a:r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Will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 in first person (with </a:t>
            </a:r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I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 and </a:t>
            </a:r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We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) when talking about the future. Now almost everyone uses </a:t>
            </a:r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will</a:t>
            </a:r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with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all subjects.</a:t>
            </a:r>
          </a:p>
          <a:p>
            <a:endParaRPr lang="en-US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just"/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Nowadays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, the most common use of </a:t>
            </a:r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shall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 in everyday English (although not in American English) is in questions that serve as offers or suggestions: "Shall I ...?" or "Shall we </a:t>
            </a:r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...?”</a:t>
            </a:r>
          </a:p>
          <a:p>
            <a:pPr marL="0" indent="0" algn="ctr">
              <a:buNone/>
            </a:pPr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Shall</a:t>
            </a:r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I call her for you?</a:t>
            </a:r>
          </a:p>
          <a:p>
            <a:pPr marL="0" indent="0" algn="ctr">
              <a:buNone/>
            </a:pPr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Will</a:t>
            </a:r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I call her for you?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87624" y="6525344"/>
            <a:ext cx="6911801" cy="504106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18605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2079" y="1581148"/>
            <a:ext cx="5256212" cy="554513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s-AR" sz="2000" b="1" dirty="0" smtClean="0">
                <a:latin typeface="Garamond" panose="02020404030301010803" pitchFamily="18" charset="0"/>
              </a:rPr>
              <a:t>Accepting suggestions: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s-AR" sz="2000" dirty="0" smtClean="0">
                <a:latin typeface="Garamond" panose="02020404030301010803" pitchFamily="18" charset="0"/>
              </a:rPr>
              <a:t>Ok. Yes, let's.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s-AR" sz="2000" dirty="0" smtClean="0">
                <a:latin typeface="Garamond" panose="02020404030301010803" pitchFamily="18" charset="0"/>
              </a:rPr>
              <a:t>Sure. / Great. / Nice.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s-AR" sz="2000" dirty="0" smtClean="0">
                <a:latin typeface="Garamond" panose="02020404030301010803" pitchFamily="18" charset="0"/>
              </a:rPr>
              <a:t>Yes, I'd like to.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s-AR" sz="2000" dirty="0" smtClean="0">
                <a:latin typeface="Garamond" panose="02020404030301010803" pitchFamily="18" charset="0"/>
              </a:rPr>
              <a:t>Yes, I'd love to.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s-AR" sz="2000" dirty="0" smtClean="0">
                <a:latin typeface="Garamond" panose="02020404030301010803" pitchFamily="18" charset="0"/>
              </a:rPr>
              <a:t>What a good idea!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s-AR" sz="2000" dirty="0" smtClean="0">
                <a:latin typeface="Garamond" panose="02020404030301010803" pitchFamily="18" charset="0"/>
              </a:rPr>
              <a:t>Why not?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s-AR" sz="2000" dirty="0" smtClean="0">
                <a:latin typeface="Garamond" panose="02020404030301010803" pitchFamily="18" charset="0"/>
              </a:rPr>
              <a:t>Yes, with pleasure.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s-AR" sz="2000" dirty="0" smtClean="0">
                <a:latin typeface="Garamond" panose="02020404030301010803" pitchFamily="18" charset="0"/>
              </a:rPr>
              <a:t>Yes, I feel like …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s-AR" sz="2000" dirty="0" smtClean="0">
                <a:latin typeface="Garamond" panose="02020404030301010803" pitchFamily="18" charset="0"/>
              </a:rPr>
              <a:t>That sounds like a good idea.  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s-AR" sz="2000" dirty="0" smtClean="0">
                <a:latin typeface="Garamond" panose="02020404030301010803" pitchFamily="18" charset="0"/>
              </a:rPr>
              <a:t>That’d be great!</a:t>
            </a:r>
          </a:p>
        </p:txBody>
      </p:sp>
      <p:sp>
        <p:nvSpPr>
          <p:cNvPr id="4099" name="Rectangle 4"/>
          <p:cNvSpPr>
            <a:spLocks noChangeArrowheads="1"/>
          </p:cNvSpPr>
          <p:nvPr/>
        </p:nvSpPr>
        <p:spPr bwMode="auto">
          <a:xfrm>
            <a:off x="4427538" y="1594595"/>
            <a:ext cx="489585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s-AR" sz="2000" b="1" dirty="0">
                <a:latin typeface="Garamond" panose="02020404030301010803" pitchFamily="18" charset="0"/>
              </a:rPr>
              <a:t>Refusing suggestions:</a:t>
            </a:r>
          </a:p>
          <a:p>
            <a:pPr eaLnBrk="1" hangingPunct="1"/>
            <a:r>
              <a:rPr lang="en-US" altLang="es-AR" sz="2000" dirty="0">
                <a:latin typeface="Garamond" panose="02020404030301010803" pitchFamily="18" charset="0"/>
              </a:rPr>
              <a:t>No, let's not.</a:t>
            </a:r>
          </a:p>
          <a:p>
            <a:pPr eaLnBrk="1" hangingPunct="1"/>
            <a:r>
              <a:rPr lang="en-US" altLang="es-AR" sz="2000" dirty="0">
                <a:latin typeface="Garamond" panose="02020404030301010803" pitchFamily="18" charset="0"/>
              </a:rPr>
              <a:t>No, I'd rather not.</a:t>
            </a:r>
          </a:p>
          <a:p>
            <a:pPr eaLnBrk="1" hangingPunct="1"/>
            <a:r>
              <a:rPr lang="en-US" altLang="es-AR" sz="2000" dirty="0">
                <a:latin typeface="Garamond" panose="02020404030301010803" pitchFamily="18" charset="0"/>
              </a:rPr>
              <a:t>I don't feel like it.</a:t>
            </a:r>
          </a:p>
          <a:p>
            <a:pPr eaLnBrk="1" hangingPunct="1"/>
            <a:r>
              <a:rPr lang="en-US" altLang="es-AR" sz="2000" dirty="0">
                <a:latin typeface="Garamond" panose="02020404030301010803" pitchFamily="18" charset="0"/>
              </a:rPr>
              <a:t>What an awful / bad idea!</a:t>
            </a:r>
          </a:p>
          <a:p>
            <a:pPr eaLnBrk="1" hangingPunct="1"/>
            <a:r>
              <a:rPr lang="en-GB" altLang="es-AR" sz="2000" dirty="0">
                <a:latin typeface="Garamond" panose="02020404030301010803" pitchFamily="18" charset="0"/>
              </a:rPr>
              <a:t>Sorry. I can't . . . Maybe some other time.</a:t>
            </a:r>
          </a:p>
          <a:p>
            <a:pPr eaLnBrk="1" hangingPunct="1"/>
            <a:r>
              <a:rPr lang="en-GB" altLang="es-AR" sz="2000" dirty="0">
                <a:latin typeface="Garamond" panose="02020404030301010803" pitchFamily="18" charset="0"/>
              </a:rPr>
              <a:t>I'd love to, but . . . I'm busy. How about Friday?</a:t>
            </a:r>
          </a:p>
          <a:p>
            <a:pPr eaLnBrk="1" hangingPunct="1">
              <a:spcBef>
                <a:spcPct val="0"/>
              </a:spcBef>
            </a:pPr>
            <a:r>
              <a:rPr lang="en-GB" altLang="es-AR" sz="2000" dirty="0">
                <a:latin typeface="Garamond" panose="02020404030301010803" pitchFamily="18" charset="0"/>
              </a:rPr>
              <a:t>Unfortunately, . . . I have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s-AR" sz="2000" dirty="0">
                <a:latin typeface="Garamond" panose="02020404030301010803" pitchFamily="18" charset="0"/>
              </a:rPr>
              <a:t> other plans.</a:t>
            </a:r>
            <a:endParaRPr lang="es-ES_tradnl" altLang="es-AR" sz="2000" dirty="0">
              <a:latin typeface="Garamond" panose="02020404030301010803" pitchFamily="18" charset="0"/>
            </a:endParaRPr>
          </a:p>
          <a:p>
            <a:pPr eaLnBrk="1" hangingPunct="1"/>
            <a:endParaRPr lang="es-ES_tradnl" altLang="es-AR" sz="2000" dirty="0">
              <a:latin typeface="Garamond" panose="02020404030301010803" pitchFamily="18" charset="0"/>
            </a:endParaRPr>
          </a:p>
          <a:p>
            <a:pPr eaLnBrk="1" hangingPunct="1"/>
            <a:endParaRPr lang="en-US" altLang="es-AR" sz="2000" dirty="0">
              <a:latin typeface="Garamond" panose="02020404030301010803" pitchFamily="18" charset="0"/>
            </a:endParaRPr>
          </a:p>
          <a:p>
            <a:pPr eaLnBrk="1" hangingPunct="1"/>
            <a:endParaRPr lang="en-US" altLang="es-AR" sz="2000" dirty="0">
              <a:latin typeface="Garamond" panose="02020404030301010803" pitchFamily="18" charset="0"/>
            </a:endParaRPr>
          </a:p>
        </p:txBody>
      </p:sp>
      <p:sp>
        <p:nvSpPr>
          <p:cNvPr id="4100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941294" y="6615300"/>
            <a:ext cx="7158131" cy="3603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_tradnl" altLang="es-AR" sz="16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UTN -  FRVM                                 Lic. Evangelina Cecchel - Lic. Bibiana </a:t>
            </a:r>
            <a:r>
              <a:rPr lang="es-ES_tradnl" altLang="es-AR" sz="16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Fernandez</a:t>
            </a:r>
            <a:endParaRPr lang="es-ES_tradnl" altLang="es-AR" sz="1600" b="1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1026" name="Picture 2" descr="http://www.inenglish.pe/e-learning/aula/_data/imagenes/20120316203302_yes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870" y="441792"/>
            <a:ext cx="988732" cy="9887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nenglish.pe/e-learning/aula/_data/imagenes/20120316203231_no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929" y="468686"/>
            <a:ext cx="988732" cy="9887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8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3568" y="476672"/>
            <a:ext cx="8229600" cy="53285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CAN</a:t>
            </a:r>
          </a:p>
          <a:p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You can use this modal verb to offer someone to do something:</a:t>
            </a:r>
          </a:p>
          <a:p>
            <a:pPr marL="0" indent="0" algn="ctr">
              <a:buNone/>
            </a:pPr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I </a:t>
            </a:r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can</a:t>
            </a:r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buy the tickets if you want.</a:t>
            </a:r>
          </a:p>
          <a:p>
            <a:pPr marL="0" indent="0" algn="ctr">
              <a:buNone/>
            </a:pPr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Can</a:t>
            </a:r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I help you?</a:t>
            </a:r>
          </a:p>
          <a:p>
            <a:pPr marL="0" indent="0" algn="just">
              <a:buNone/>
            </a:pPr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MAY</a:t>
            </a:r>
          </a:p>
          <a:p>
            <a:pPr algn="just"/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You use this modal verb to express a formal offer:</a:t>
            </a:r>
          </a:p>
          <a:p>
            <a:pPr marL="0" indent="0" algn="ctr">
              <a:buNone/>
            </a:pPr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May</a:t>
            </a:r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I wash the dishes?</a:t>
            </a:r>
          </a:p>
          <a:p>
            <a:pPr marL="0" indent="0" algn="ctr">
              <a:buNone/>
            </a:pPr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May</a:t>
            </a:r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I get you a cup of tea?</a:t>
            </a:r>
          </a:p>
          <a:p>
            <a:pPr marL="0" indent="0" algn="just">
              <a:buNone/>
            </a:pPr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WOULD</a:t>
            </a:r>
          </a:p>
          <a:p>
            <a:pPr algn="just"/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With this modal verb you can also offer something:</a:t>
            </a:r>
          </a:p>
          <a:p>
            <a:pPr marL="0" indent="0" algn="ctr">
              <a:buNone/>
            </a:pPr>
            <a:r>
              <a:rPr lang="en-US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Would</a:t>
            </a:r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you like a cup of coffee?</a:t>
            </a:r>
          </a:p>
          <a:p>
            <a:pPr marL="0" indent="0" algn="just">
              <a:buNone/>
            </a:pP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87624" y="6525344"/>
            <a:ext cx="6911801" cy="504106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3398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592" y="1010576"/>
            <a:ext cx="5653326" cy="51616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5 Rectángulo"/>
          <p:cNvSpPr/>
          <p:nvPr/>
        </p:nvSpPr>
        <p:spPr>
          <a:xfrm>
            <a:off x="2720704" y="2529559"/>
            <a:ext cx="382791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  <a:reflection blurRad="6350" stA="60000" endA="900" endPos="60000" dist="29997" dir="5400000" sy="-100000" algn="bl" rotWithShape="0"/>
                </a:effectLst>
              </a:rPr>
              <a:t>MODALS</a:t>
            </a:r>
          </a:p>
          <a:p>
            <a:pPr algn="ctr"/>
            <a:r>
              <a:rPr lang="es-ES" sz="4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  <a:reflection blurRad="6350" stA="60000" endA="900" endPos="60000" dist="29997" dir="5400000" sy="-100000" algn="bl" rotWithShape="0"/>
                </a:effectLst>
              </a:rPr>
              <a:t>OF </a:t>
            </a:r>
          </a:p>
          <a:p>
            <a:pPr algn="ctr"/>
            <a:r>
              <a:rPr lang="es-ES" sz="4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  <a:reflection blurRad="6350" stA="60000" endA="900" endPos="60000" dist="29997" dir="5400000" sy="-100000" algn="bl" rotWithShape="0"/>
                </a:effectLst>
              </a:rPr>
              <a:t>POSSIBILITY</a:t>
            </a:r>
            <a:endParaRPr lang="es-ES" sz="4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4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69894" y="6498360"/>
            <a:ext cx="6929531" cy="531090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9483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0903" y="538856"/>
            <a:ext cx="8640960" cy="5433467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US" sz="2000" b="1" dirty="0" smtClean="0">
              <a:latin typeface="BatangChe" pitchFamily="49" charset="-127"/>
              <a:ea typeface="BatangChe" pitchFamily="49" charset="-127"/>
            </a:endParaRPr>
          </a:p>
          <a:p>
            <a:pPr algn="just">
              <a:buFont typeface="Wingdings" pitchFamily="2" charset="2"/>
              <a:buChar char="v"/>
            </a:pPr>
            <a:endParaRPr lang="en-US" sz="2000" dirty="0" smtClean="0">
              <a:ea typeface="BatangChe" pitchFamily="49" charset="-127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000" dirty="0" smtClean="0">
                <a:latin typeface="Garamond" panose="02020404030301010803" pitchFamily="18" charset="0"/>
                <a:ea typeface="BatangChe" pitchFamily="49" charset="-127"/>
              </a:rPr>
              <a:t>It shows possibility in the present or the future.</a:t>
            </a:r>
            <a:br>
              <a:rPr lang="en-US" sz="2000" dirty="0" smtClean="0">
                <a:latin typeface="Garamond" panose="02020404030301010803" pitchFamily="18" charset="0"/>
                <a:ea typeface="BatangChe" pitchFamily="49" charset="-127"/>
              </a:rPr>
            </a:br>
            <a:r>
              <a:rPr lang="en-US" sz="2000" dirty="0" smtClean="0">
                <a:latin typeface="Garamond" panose="02020404030301010803" pitchFamily="18" charset="0"/>
                <a:ea typeface="BatangChe" pitchFamily="49" charset="-127"/>
              </a:rPr>
              <a:t/>
            </a:r>
            <a:br>
              <a:rPr lang="en-US" sz="2000" dirty="0" smtClean="0">
                <a:latin typeface="Garamond" panose="02020404030301010803" pitchFamily="18" charset="0"/>
                <a:ea typeface="BatangChe" pitchFamily="49" charset="-127"/>
              </a:rPr>
            </a:br>
            <a:r>
              <a:rPr lang="en-US" sz="2000" dirty="0" smtClean="0">
                <a:latin typeface="Garamond" panose="02020404030301010803" pitchFamily="18" charset="0"/>
                <a:ea typeface="BatangChe" pitchFamily="49" charset="-127"/>
              </a:rPr>
              <a:t>Present: Where are my keys?  They </a:t>
            </a:r>
            <a:r>
              <a:rPr lang="en-US" sz="2000" b="1" dirty="0" smtClean="0">
                <a:latin typeface="Garamond" panose="02020404030301010803" pitchFamily="18" charset="0"/>
                <a:ea typeface="BatangChe" pitchFamily="49" charset="-127"/>
              </a:rPr>
              <a:t>may</a:t>
            </a:r>
            <a:r>
              <a:rPr lang="en-US" sz="2000" dirty="0" smtClean="0">
                <a:latin typeface="Garamond" panose="02020404030301010803" pitchFamily="18" charset="0"/>
                <a:ea typeface="BatangChe" pitchFamily="49" charset="-127"/>
              </a:rPr>
              <a:t> be in the car. </a:t>
            </a:r>
          </a:p>
          <a:p>
            <a:pPr algn="just">
              <a:buNone/>
            </a:pPr>
            <a:r>
              <a:rPr lang="en-US" sz="2000" dirty="0" smtClean="0">
                <a:latin typeface="Garamond" panose="02020404030301010803" pitchFamily="18" charset="0"/>
                <a:ea typeface="BatangChe" pitchFamily="49" charset="-127"/>
              </a:rPr>
              <a:t>	Future: I </a:t>
            </a:r>
            <a:r>
              <a:rPr lang="en-US" sz="2000" b="1" dirty="0" smtClean="0">
                <a:latin typeface="Garamond" panose="02020404030301010803" pitchFamily="18" charset="0"/>
                <a:ea typeface="BatangChe" pitchFamily="49" charset="-127"/>
              </a:rPr>
              <a:t>may </a:t>
            </a:r>
            <a:r>
              <a:rPr lang="en-US" sz="2000" dirty="0" smtClean="0">
                <a:latin typeface="Garamond" panose="02020404030301010803" pitchFamily="18" charset="0"/>
                <a:ea typeface="BatangChe" pitchFamily="49" charset="-127"/>
              </a:rPr>
              <a:t>go to the party tonight. </a:t>
            </a:r>
          </a:p>
          <a:p>
            <a:pPr algn="just">
              <a:buNone/>
            </a:pPr>
            <a:r>
              <a:rPr lang="en-US" sz="2000" dirty="0" smtClean="0">
                <a:latin typeface="Garamond" panose="02020404030301010803" pitchFamily="18" charset="0"/>
                <a:ea typeface="BatangChe" pitchFamily="49" charset="-127"/>
              </a:rPr>
              <a:t>	</a:t>
            </a:r>
          </a:p>
          <a:p>
            <a:pPr algn="just">
              <a:buSzPct val="89000"/>
              <a:buFont typeface="Wingdings" pitchFamily="2" charset="2"/>
              <a:buChar char="v"/>
            </a:pPr>
            <a:r>
              <a:rPr lang="en-US" sz="2000" b="1" i="1" dirty="0" smtClean="0">
                <a:latin typeface="Garamond" panose="02020404030301010803" pitchFamily="18" charset="0"/>
                <a:ea typeface="BatangChe" pitchFamily="49" charset="-127"/>
              </a:rPr>
              <a:t>May</a:t>
            </a:r>
            <a:r>
              <a:rPr lang="en-US" sz="2000" dirty="0" smtClean="0">
                <a:latin typeface="Garamond" panose="02020404030301010803" pitchFamily="18" charset="0"/>
                <a:ea typeface="BatangChe" pitchFamily="49" charset="-127"/>
              </a:rPr>
              <a:t> is formal and is often found in writing.</a:t>
            </a:r>
          </a:p>
          <a:p>
            <a:pPr algn="just">
              <a:buNone/>
            </a:pPr>
            <a:r>
              <a:rPr lang="en-US" sz="2000" dirty="0" smtClean="0">
                <a:latin typeface="Garamond" panose="02020404030301010803" pitchFamily="18" charset="0"/>
                <a:ea typeface="BatangChe" pitchFamily="49" charset="-127"/>
              </a:rPr>
              <a:t/>
            </a:r>
            <a:br>
              <a:rPr lang="en-US" sz="2000" dirty="0" smtClean="0">
                <a:latin typeface="Garamond" panose="02020404030301010803" pitchFamily="18" charset="0"/>
                <a:ea typeface="BatangChe" pitchFamily="49" charset="-127"/>
              </a:rPr>
            </a:br>
            <a:r>
              <a:rPr lang="en-US" sz="2000" dirty="0" smtClean="0">
                <a:latin typeface="Garamond" panose="02020404030301010803" pitchFamily="18" charset="0"/>
                <a:ea typeface="BatangChe" pitchFamily="49" charset="-127"/>
              </a:rPr>
              <a:t>Side effects of this medication </a:t>
            </a:r>
            <a:r>
              <a:rPr lang="en-US" sz="2000" b="1" dirty="0" smtClean="0">
                <a:latin typeface="Garamond" panose="02020404030301010803" pitchFamily="18" charset="0"/>
                <a:ea typeface="BatangChe" pitchFamily="49" charset="-127"/>
              </a:rPr>
              <a:t>may</a:t>
            </a:r>
            <a:r>
              <a:rPr lang="en-US" sz="2000" dirty="0" smtClean="0">
                <a:latin typeface="Garamond" panose="02020404030301010803" pitchFamily="18" charset="0"/>
                <a:ea typeface="BatangChe" pitchFamily="49" charset="-127"/>
              </a:rPr>
              <a:t> include upset stomach and fever.</a:t>
            </a:r>
          </a:p>
          <a:p>
            <a:endParaRPr lang="es-AR" sz="2000" dirty="0">
              <a:latin typeface="Garamond" panose="02020404030301010803" pitchFamily="18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2531401" y="382741"/>
            <a:ext cx="3635896" cy="923330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lIns="91440" tIns="45720" rIns="91440" bIns="45720">
            <a:spAutoFit/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es-AR" sz="5400" b="1" dirty="0" smtClean="0">
                <a:ln w="24500" cmpd="dbl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 lim="800000"/>
                </a:ln>
                <a:solidFill>
                  <a:schemeClr val="bg2">
                    <a:lumMod val="10000"/>
                  </a:schemeClr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SimHei" pitchFamily="49" charset="-122"/>
                <a:ea typeface="SimHei" pitchFamily="49" charset="-122"/>
              </a:rPr>
              <a:t>MAY</a:t>
            </a:r>
            <a:endParaRPr lang="es-AR" sz="5400" b="1" dirty="0">
              <a:ln w="24500" cmpd="dbl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miter lim="800000"/>
              </a:ln>
              <a:solidFill>
                <a:schemeClr val="bg2">
                  <a:lumMod val="10000"/>
                </a:schemeClr>
              </a:soli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SimHei" pitchFamily="49" charset="-122"/>
              <a:ea typeface="SimHei" pitchFamily="49" charset="-122"/>
            </a:endParaRPr>
          </a:p>
        </p:txBody>
      </p:sp>
      <p:sp>
        <p:nvSpPr>
          <p:cNvPr id="5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83341" y="6521824"/>
            <a:ext cx="6916084" cy="480732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432" y="4200921"/>
            <a:ext cx="2867865" cy="209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2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1741"/>
            <a:ext cx="8229600" cy="5361459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US" sz="2400" b="1" dirty="0" smtClean="0">
              <a:latin typeface="Garamond" panose="02020404030301010803" pitchFamily="18" charset="0"/>
              <a:ea typeface="BatangChe" pitchFamily="49" charset="-127"/>
            </a:endParaRPr>
          </a:p>
          <a:p>
            <a:pPr algn="just">
              <a:buFont typeface="Wingdings" pitchFamily="2" charset="2"/>
              <a:buChar char="v"/>
            </a:pPr>
            <a:endParaRPr lang="en-US" sz="2400" dirty="0" smtClean="0">
              <a:latin typeface="Garamond" panose="02020404030301010803" pitchFamily="18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latin typeface="Garamond" panose="02020404030301010803" pitchFamily="18" charset="0"/>
              </a:rPr>
              <a:t>It</a:t>
            </a:r>
            <a:r>
              <a:rPr lang="en-US" sz="2400" b="1" dirty="0" smtClean="0">
                <a:latin typeface="Garamond" panose="02020404030301010803" pitchFamily="18" charset="0"/>
              </a:rPr>
              <a:t> </a:t>
            </a:r>
            <a:r>
              <a:rPr lang="en-US" sz="2400" dirty="0" smtClean="0">
                <a:latin typeface="Garamond" panose="02020404030301010803" pitchFamily="18" charset="0"/>
              </a:rPr>
              <a:t>shows possibility in the present or future. </a:t>
            </a:r>
          </a:p>
          <a:p>
            <a:pPr algn="just">
              <a:buNone/>
            </a:pPr>
            <a:endParaRPr lang="en-US" sz="2400" dirty="0" smtClean="0">
              <a:latin typeface="Garamond" panose="02020404030301010803" pitchFamily="18" charset="0"/>
            </a:endParaRPr>
          </a:p>
          <a:p>
            <a:pPr algn="ctr">
              <a:buNone/>
            </a:pPr>
            <a:r>
              <a:rPr lang="en-US" sz="2400" dirty="0" smtClean="0">
                <a:latin typeface="Garamond" panose="02020404030301010803" pitchFamily="18" charset="0"/>
              </a:rPr>
              <a:t>Where are my keys?  They </a:t>
            </a:r>
            <a:r>
              <a:rPr lang="en-US" sz="2400" b="1" dirty="0" smtClean="0">
                <a:latin typeface="Garamond" panose="02020404030301010803" pitchFamily="18" charset="0"/>
              </a:rPr>
              <a:t>might</a:t>
            </a:r>
            <a:r>
              <a:rPr lang="en-US" sz="2400" dirty="0" smtClean="0">
                <a:latin typeface="Garamond" panose="02020404030301010803" pitchFamily="18" charset="0"/>
              </a:rPr>
              <a:t> be in the car.</a:t>
            </a:r>
          </a:p>
          <a:p>
            <a:pPr algn="ctr">
              <a:buNone/>
            </a:pPr>
            <a:r>
              <a:rPr lang="en-US" sz="2400" dirty="0" smtClean="0">
                <a:latin typeface="Garamond" panose="02020404030301010803" pitchFamily="18" charset="0"/>
              </a:rPr>
              <a:t>I </a:t>
            </a:r>
            <a:r>
              <a:rPr lang="en-US" sz="2400" b="1" dirty="0" smtClean="0">
                <a:latin typeface="Garamond" panose="02020404030301010803" pitchFamily="18" charset="0"/>
              </a:rPr>
              <a:t>might</a:t>
            </a:r>
            <a:r>
              <a:rPr lang="en-US" sz="2400" dirty="0" smtClean="0">
                <a:latin typeface="Garamond" panose="02020404030301010803" pitchFamily="18" charset="0"/>
              </a:rPr>
              <a:t> go to the party tonight. </a:t>
            </a:r>
          </a:p>
          <a:p>
            <a:pPr algn="just"/>
            <a:endParaRPr lang="en-US" sz="2400" dirty="0" smtClean="0">
              <a:latin typeface="Garamond" panose="02020404030301010803" pitchFamily="18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b="1" i="1" dirty="0" smtClean="0">
                <a:latin typeface="Garamond" panose="02020404030301010803" pitchFamily="18" charset="0"/>
              </a:rPr>
              <a:t>Might</a:t>
            </a:r>
            <a:r>
              <a:rPr lang="en-US" sz="2400" dirty="0" smtClean="0">
                <a:latin typeface="Garamond" panose="02020404030301010803" pitchFamily="18" charset="0"/>
              </a:rPr>
              <a:t> is less formal than </a:t>
            </a:r>
            <a:r>
              <a:rPr lang="en-US" sz="2400" b="1" i="1" dirty="0" smtClean="0">
                <a:latin typeface="Garamond" panose="02020404030301010803" pitchFamily="18" charset="0"/>
              </a:rPr>
              <a:t>may</a:t>
            </a:r>
            <a:r>
              <a:rPr lang="en-US" sz="2400" dirty="0" smtClean="0">
                <a:latin typeface="Garamond" panose="02020404030301010803" pitchFamily="18" charset="0"/>
              </a:rPr>
              <a:t>, and is more common in</a:t>
            </a:r>
            <a:br>
              <a:rPr lang="en-US" sz="2400" dirty="0" smtClean="0">
                <a:latin typeface="Garamond" panose="02020404030301010803" pitchFamily="18" charset="0"/>
              </a:rPr>
            </a:br>
            <a:r>
              <a:rPr lang="en-US" sz="2400" dirty="0" smtClean="0">
                <a:latin typeface="Garamond" panose="02020404030301010803" pitchFamily="18" charset="0"/>
              </a:rPr>
              <a:t>conversation.</a:t>
            </a:r>
            <a:endParaRPr lang="es-AR" sz="2400" dirty="0">
              <a:latin typeface="Garamond" panose="02020404030301010803" pitchFamily="18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2627784" y="620688"/>
            <a:ext cx="3635896" cy="923330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lIns="91440" tIns="45720" rIns="91440" bIns="45720">
            <a:spAutoFit/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es-AR" sz="5400" b="1" dirty="0" smtClean="0">
                <a:ln w="24500" cmpd="dbl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 lim="800000"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SimHei" pitchFamily="49" charset="-122"/>
                <a:ea typeface="SimHei" pitchFamily="49" charset="-122"/>
              </a:rPr>
              <a:t>MIGHT</a:t>
            </a:r>
            <a:endParaRPr lang="es-AR" sz="5400" b="1" dirty="0">
              <a:ln w="24500" cmpd="dbl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miter lim="800000"/>
              </a:ln>
              <a:solidFill>
                <a:schemeClr val="bg2">
                  <a:lumMod val="25000"/>
                </a:schemeClr>
              </a:soli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SimHei" pitchFamily="49" charset="-122"/>
              <a:ea typeface="SimHei" pitchFamily="49" charset="-122"/>
            </a:endParaRPr>
          </a:p>
        </p:txBody>
      </p:sp>
      <p:sp>
        <p:nvSpPr>
          <p:cNvPr id="5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223682" y="6512859"/>
            <a:ext cx="6875743" cy="476250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6" name="Picture 2" descr="http://aprendeinglessila.com/wp-content/uploads/2013/06/may-migh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4935">
            <a:off x="6617977" y="665585"/>
            <a:ext cx="1816287" cy="1925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02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99247" y="1292373"/>
            <a:ext cx="8229600" cy="5361459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400" b="1" dirty="0" smtClean="0">
              <a:latin typeface="Garamond" panose="02020404030301010803" pitchFamily="18" charset="0"/>
            </a:endParaRPr>
          </a:p>
          <a:p>
            <a:pPr>
              <a:buNone/>
            </a:pPr>
            <a:endParaRPr lang="en-US" sz="2400" b="1" dirty="0" smtClean="0">
              <a:latin typeface="Garamond" panose="02020404030301010803" pitchFamily="18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 smtClean="0">
                <a:latin typeface="Garamond" panose="02020404030301010803" pitchFamily="18" charset="0"/>
              </a:rPr>
              <a:t>It shows that something is possible in the present or future. </a:t>
            </a:r>
          </a:p>
          <a:p>
            <a:pPr algn="just">
              <a:buNone/>
            </a:pPr>
            <a:r>
              <a:rPr lang="en-US" sz="2400" dirty="0" smtClean="0">
                <a:latin typeface="Garamond" panose="02020404030301010803" pitchFamily="18" charset="0"/>
              </a:rPr>
              <a:t>	Present: Where are my keys? They </a:t>
            </a:r>
            <a:r>
              <a:rPr lang="en-US" sz="2400" b="1" dirty="0" smtClean="0">
                <a:latin typeface="Garamond" panose="02020404030301010803" pitchFamily="18" charset="0"/>
              </a:rPr>
              <a:t>could</a:t>
            </a:r>
            <a:r>
              <a:rPr lang="en-US" sz="2400" dirty="0" smtClean="0">
                <a:latin typeface="Garamond" panose="02020404030301010803" pitchFamily="18" charset="0"/>
              </a:rPr>
              <a:t> be in the car.</a:t>
            </a:r>
          </a:p>
          <a:p>
            <a:pPr algn="just">
              <a:buNone/>
            </a:pPr>
            <a:r>
              <a:rPr lang="en-US" sz="2400" dirty="0" smtClean="0">
                <a:latin typeface="Garamond" panose="02020404030301010803" pitchFamily="18" charset="0"/>
              </a:rPr>
              <a:t>	Future:  We </a:t>
            </a:r>
            <a:r>
              <a:rPr lang="en-US" sz="2400" b="1" dirty="0" smtClean="0">
                <a:latin typeface="Garamond" panose="02020404030301010803" pitchFamily="18" charset="0"/>
              </a:rPr>
              <a:t>could</a:t>
            </a:r>
            <a:r>
              <a:rPr lang="en-US" sz="2400" dirty="0" smtClean="0">
                <a:latin typeface="Garamond" panose="02020404030301010803" pitchFamily="18" charset="0"/>
              </a:rPr>
              <a:t> go to the party tonight. </a:t>
            </a:r>
          </a:p>
          <a:p>
            <a:pPr algn="just">
              <a:buNone/>
            </a:pPr>
            <a:endParaRPr lang="en-US" sz="2400" dirty="0" smtClean="0">
              <a:latin typeface="Garamond" panose="02020404030301010803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400" b="1" i="1" dirty="0" smtClean="0">
                <a:latin typeface="Garamond" panose="02020404030301010803" pitchFamily="18" charset="0"/>
              </a:rPr>
              <a:t>Could</a:t>
            </a:r>
            <a:r>
              <a:rPr lang="en-US" sz="2400" dirty="0" smtClean="0">
                <a:latin typeface="Garamond" panose="02020404030301010803" pitchFamily="18" charset="0"/>
              </a:rPr>
              <a:t> shows options, or possibility.</a:t>
            </a:r>
            <a:br>
              <a:rPr lang="en-US" sz="2400" dirty="0" smtClean="0">
                <a:latin typeface="Garamond" panose="02020404030301010803" pitchFamily="18" charset="0"/>
              </a:rPr>
            </a:br>
            <a:endParaRPr lang="es-AR" sz="2400" dirty="0">
              <a:latin typeface="Garamond" panose="02020404030301010803" pitchFamily="18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2627784" y="705470"/>
            <a:ext cx="3635896" cy="923330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lIns="91440" tIns="45720" rIns="91440" bIns="45720">
            <a:spAutoFit/>
            <a:scene3d>
              <a:camera prst="obliqueTopRight"/>
              <a:lightRig rig="threePt" dir="t"/>
            </a:scene3d>
          </a:bodyPr>
          <a:lstStyle/>
          <a:p>
            <a:pPr algn="ctr"/>
            <a:r>
              <a:rPr lang="es-AR" sz="5400" b="1" dirty="0" smtClean="0">
                <a:ln w="24500" cmpd="dbl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miter lim="800000"/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SimHei" pitchFamily="49" charset="-122"/>
                <a:ea typeface="SimHei" pitchFamily="49" charset="-122"/>
              </a:rPr>
              <a:t>COULD</a:t>
            </a:r>
            <a:endParaRPr lang="es-AR" sz="5400" b="1" dirty="0">
              <a:ln w="24500" cmpd="dbl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miter lim="800000"/>
              </a:ln>
              <a:solidFill>
                <a:schemeClr val="bg2">
                  <a:lumMod val="25000"/>
                </a:schemeClr>
              </a:soli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SimHei" pitchFamily="49" charset="-122"/>
              <a:ea typeface="SimHei" pitchFamily="49" charset="-122"/>
            </a:endParaRPr>
          </a:p>
        </p:txBody>
      </p:sp>
      <p:sp>
        <p:nvSpPr>
          <p:cNvPr id="5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035424" y="6468035"/>
            <a:ext cx="6866544" cy="493619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1406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08720"/>
            <a:ext cx="8507288" cy="5184576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400" dirty="0" smtClean="0">
                <a:latin typeface="Garamond" panose="02020404030301010803" pitchFamily="18" charset="0"/>
              </a:rPr>
              <a:t>MAY (MAY NOT)</a:t>
            </a:r>
          </a:p>
          <a:p>
            <a:pPr algn="ctr">
              <a:buNone/>
            </a:pPr>
            <a:r>
              <a:rPr lang="en-US" sz="2400" dirty="0" smtClean="0">
                <a:latin typeface="Garamond" panose="02020404030301010803" pitchFamily="18" charset="0"/>
              </a:rPr>
              <a:t>She </a:t>
            </a:r>
            <a:r>
              <a:rPr lang="en-US" sz="2400" b="1" dirty="0" smtClean="0">
                <a:latin typeface="Garamond" panose="02020404030301010803" pitchFamily="18" charset="0"/>
              </a:rPr>
              <a:t>may</a:t>
            </a:r>
            <a:r>
              <a:rPr lang="en-US" sz="2400" dirty="0" smtClean="0">
                <a:latin typeface="Garamond" panose="02020404030301010803" pitchFamily="18" charset="0"/>
              </a:rPr>
              <a:t> come to the party. </a:t>
            </a:r>
          </a:p>
          <a:p>
            <a:pPr algn="ctr">
              <a:buNone/>
            </a:pPr>
            <a:r>
              <a:rPr lang="en-US" sz="2400" dirty="0" smtClean="0">
                <a:latin typeface="Garamond" panose="02020404030301010803" pitchFamily="18" charset="0"/>
              </a:rPr>
              <a:t>She </a:t>
            </a:r>
            <a:r>
              <a:rPr lang="en-US" sz="2400" b="1" dirty="0" smtClean="0">
                <a:latin typeface="Garamond" panose="02020404030301010803" pitchFamily="18" charset="0"/>
              </a:rPr>
              <a:t>may not</a:t>
            </a:r>
            <a:r>
              <a:rPr lang="en-US" sz="2400" dirty="0" smtClean="0">
                <a:latin typeface="Garamond" panose="02020404030301010803" pitchFamily="18" charset="0"/>
              </a:rPr>
              <a:t> phone after the test.</a:t>
            </a:r>
          </a:p>
          <a:p>
            <a:endParaRPr lang="en-US" sz="2400" dirty="0" smtClean="0">
              <a:latin typeface="Garamond" panose="02020404030301010803" pitchFamily="18" charset="0"/>
            </a:endParaRPr>
          </a:p>
          <a:p>
            <a:pPr>
              <a:buBlip>
                <a:blip r:embed="rId2"/>
              </a:buBlip>
            </a:pPr>
            <a:r>
              <a:rPr lang="en-US" sz="2400" dirty="0" smtClean="0">
                <a:latin typeface="Garamond" panose="02020404030301010803" pitchFamily="18" charset="0"/>
              </a:rPr>
              <a:t>MIGHT (MIGHT NOT)</a:t>
            </a:r>
          </a:p>
          <a:p>
            <a:pPr algn="ctr">
              <a:buNone/>
            </a:pPr>
            <a:endParaRPr lang="en-US" sz="2400" dirty="0" smtClean="0">
              <a:latin typeface="Garamond" panose="02020404030301010803" pitchFamily="18" charset="0"/>
            </a:endParaRPr>
          </a:p>
          <a:p>
            <a:pPr algn="ctr">
              <a:buNone/>
            </a:pPr>
            <a:r>
              <a:rPr lang="en-US" sz="2400" dirty="0" smtClean="0">
                <a:latin typeface="Garamond" panose="02020404030301010803" pitchFamily="18" charset="0"/>
              </a:rPr>
              <a:t>It </a:t>
            </a:r>
            <a:r>
              <a:rPr lang="en-US" sz="2400" b="1" dirty="0" smtClean="0">
                <a:latin typeface="Garamond" panose="02020404030301010803" pitchFamily="18" charset="0"/>
              </a:rPr>
              <a:t>might</a:t>
            </a:r>
            <a:r>
              <a:rPr lang="en-US" sz="2400" dirty="0" smtClean="0">
                <a:latin typeface="Garamond" panose="02020404030301010803" pitchFamily="18" charset="0"/>
              </a:rPr>
              <a:t> be dangerous or it </a:t>
            </a:r>
            <a:r>
              <a:rPr lang="en-US" sz="2400" b="1" dirty="0" smtClean="0">
                <a:latin typeface="Garamond" panose="02020404030301010803" pitchFamily="18" charset="0"/>
              </a:rPr>
              <a:t>might not</a:t>
            </a:r>
            <a:r>
              <a:rPr lang="en-US" sz="2400" dirty="0" smtClean="0">
                <a:latin typeface="Garamond" panose="02020404030301010803" pitchFamily="18" charset="0"/>
              </a:rPr>
              <a:t>, it depends on the situation.</a:t>
            </a:r>
          </a:p>
          <a:p>
            <a:endParaRPr lang="en-US" sz="2400" dirty="0" smtClean="0">
              <a:latin typeface="Garamond" panose="02020404030301010803" pitchFamily="18" charset="0"/>
            </a:endParaRPr>
          </a:p>
          <a:p>
            <a:pPr>
              <a:buBlip>
                <a:blip r:embed="rId2"/>
              </a:buBlip>
            </a:pPr>
            <a:r>
              <a:rPr lang="en-US" sz="2400" dirty="0" smtClean="0">
                <a:latin typeface="Garamond" panose="02020404030301010803" pitchFamily="18" charset="0"/>
              </a:rPr>
              <a:t>COULD (COULD …?)</a:t>
            </a:r>
          </a:p>
          <a:p>
            <a:pPr algn="ctr">
              <a:buNone/>
            </a:pPr>
            <a:r>
              <a:rPr lang="en-US" sz="2400" b="1" dirty="0" smtClean="0">
                <a:latin typeface="Garamond" panose="02020404030301010803" pitchFamily="18" charset="0"/>
              </a:rPr>
              <a:t>Could</a:t>
            </a:r>
            <a:r>
              <a:rPr lang="en-US" sz="2400" dirty="0" smtClean="0">
                <a:latin typeface="Garamond" panose="02020404030301010803" pitchFamily="18" charset="0"/>
              </a:rPr>
              <a:t> he be innocent?  He </a:t>
            </a:r>
            <a:r>
              <a:rPr lang="en-US" sz="2400" b="1" dirty="0" smtClean="0">
                <a:latin typeface="Garamond" panose="02020404030301010803" pitchFamily="18" charset="0"/>
              </a:rPr>
              <a:t>might</a:t>
            </a:r>
            <a:r>
              <a:rPr lang="en-US" sz="2400" dirty="0" smtClean="0">
                <a:latin typeface="Garamond" panose="02020404030301010803" pitchFamily="18" charset="0"/>
              </a:rPr>
              <a:t> be.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4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83341" y="6535270"/>
            <a:ext cx="6916084" cy="467285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4031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330" y="1803195"/>
            <a:ext cx="4178105" cy="3234587"/>
          </a:xfrm>
          <a:prstGeom prst="rect">
            <a:avLst/>
          </a:prstGeom>
        </p:spPr>
      </p:pic>
      <p:sp>
        <p:nvSpPr>
          <p:cNvPr id="5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83341" y="6535270"/>
            <a:ext cx="6916084" cy="467285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04305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84095" y="699247"/>
            <a:ext cx="8659905" cy="54508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smtClean="0">
                <a:latin typeface="Garamond" panose="02020404030301010803" pitchFamily="18" charset="0"/>
              </a:rPr>
              <a:t>Advice: “Should”, “ought to”, “had better”. </a:t>
            </a: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r>
              <a:rPr lang="en-US" sz="1800" u="sng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http://www.ompersonal.com.ar/INTERMEDIATE/unit6/page5.htm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r>
              <a:rPr lang="en-US" sz="1800" u="sng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http://www.ompersonal.com.ar/INTERMEDIATE/unit6/page6.htm</a:t>
            </a:r>
            <a:r>
              <a:rPr lang="en-US" sz="1800" dirty="0" smtClean="0"/>
              <a:t> </a:t>
            </a:r>
            <a:r>
              <a:rPr lang="en-US" sz="2400" dirty="0" smtClean="0">
                <a:latin typeface="Garamond" panose="02020404030301010803" pitchFamily="18" charset="0"/>
              </a:rPr>
              <a:t>(Reading Comprehension)</a:t>
            </a:r>
          </a:p>
          <a:p>
            <a:pPr marL="0" indent="0">
              <a:buNone/>
            </a:pPr>
            <a:r>
              <a:rPr lang="en-US" sz="2600" dirty="0" smtClean="0">
                <a:latin typeface="Garamond" panose="02020404030301010803" pitchFamily="18" charset="0"/>
              </a:rPr>
              <a:t>Ability: “can”, “could”, “be able to”. </a:t>
            </a: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r>
              <a:rPr lang="en-US" sz="1800" u="sng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http://www.ompersonal.com.ar/omgrammar/can-could-beable.htm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r>
              <a:rPr lang="en-US" sz="1800" u="sng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http://www.ompersonal.com.ar/omexercise/verbosmodales/unit15.htm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Garamond" panose="02020404030301010803" pitchFamily="18" charset="0"/>
              </a:rPr>
              <a:t>Requests: “can”, “could”, “will”, “would”, “would you mind+ verb ending in -</a:t>
            </a:r>
            <a:r>
              <a:rPr lang="en-US" sz="2600" dirty="0" err="1" smtClean="0">
                <a:latin typeface="Garamond" panose="02020404030301010803" pitchFamily="18" charset="0"/>
              </a:rPr>
              <a:t>ing</a:t>
            </a:r>
            <a:r>
              <a:rPr lang="en-US" sz="2600" dirty="0" smtClean="0">
                <a:latin typeface="Garamond" panose="02020404030301010803" pitchFamily="18" charset="0"/>
              </a:rPr>
              <a:t>”.</a:t>
            </a: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r>
              <a:rPr lang="en-US" sz="1800" u="sng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http://www.ompersonal.com.ar/INTERMEDIATE/unit7/page2.htm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/>
              <a:t> </a:t>
            </a:r>
          </a:p>
          <a:p>
            <a:pPr marL="0" indent="0">
              <a:buNone/>
            </a:pPr>
            <a:r>
              <a:rPr lang="en-US" sz="2600" dirty="0" smtClean="0">
                <a:latin typeface="Garamond" panose="02020404030301010803" pitchFamily="18" charset="0"/>
              </a:rPr>
              <a:t>Possibility: “may”, “might”, “could”.</a:t>
            </a: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r>
              <a:rPr lang="en-US" sz="1800" u="sng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http://www.ompersonal.com.ar/omverbs/simplemodals.htm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83341" y="6535270"/>
            <a:ext cx="6916084" cy="467285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20986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recursos.ort.edu.ar/static/archivos/portada/5371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74791">
            <a:off x="811891" y="1627039"/>
            <a:ext cx="2751299" cy="356132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dhasport.files.wordpress.com/2012/12/modal-verbs.jpg?w=329&amp;h=2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447" y="1789765"/>
            <a:ext cx="5069261" cy="354386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29553" y="6508377"/>
            <a:ext cx="6969872" cy="48073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_tradnl" altLang="es-AR" sz="1600" b="1" smtClean="0">
                <a:latin typeface="Andalus" panose="02020603050405020304" pitchFamily="18" charset="-78"/>
                <a:cs typeface="Andalus" panose="02020603050405020304" pitchFamily="18" charset="-78"/>
              </a:rPr>
              <a:t>UTN -  FRVM                                 Lic. Evangelina Cecchel - Lic. Bibiana Fernandez</a:t>
            </a:r>
          </a:p>
        </p:txBody>
      </p:sp>
    </p:spTree>
    <p:extLst>
      <p:ext uri="{BB962C8B-B14F-4D97-AF65-F5344CB8AC3E}">
        <p14:creationId xmlns:p14="http://schemas.microsoft.com/office/powerpoint/2010/main" val="388140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2038"/>
            <a:ext cx="8229600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3600" b="1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opperplate Gothic Light" pitchFamily="34" charset="0"/>
              </a:rPr>
              <a:t>Modal verbs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2863850"/>
            <a:ext cx="8569325" cy="3444875"/>
          </a:xfrm>
        </p:spPr>
        <p:txBody>
          <a:bodyPr>
            <a:normAutofit/>
          </a:bodyPr>
          <a:lstStyle/>
          <a:p>
            <a:pPr algn="just" eaLnBrk="1" hangingPunct="1">
              <a:buFontTx/>
              <a:buBlip>
                <a:blip r:embed="rId2"/>
              </a:buBlip>
            </a:pPr>
            <a:r>
              <a:rPr lang="en-US" altLang="es-AR" sz="2400" dirty="0" smtClean="0">
                <a:latin typeface="Garamond" panose="02020404030301010803" pitchFamily="18" charset="0"/>
              </a:rPr>
              <a:t>They are </a:t>
            </a:r>
            <a:r>
              <a:rPr lang="en-US" altLang="es-AR" sz="2400" b="1" dirty="0" smtClean="0">
                <a:latin typeface="Garamond" panose="02020404030301010803" pitchFamily="18" charset="0"/>
              </a:rPr>
              <a:t>auxiliary</a:t>
            </a:r>
            <a:r>
              <a:rPr lang="en-US" altLang="es-AR" sz="2400" dirty="0" smtClean="0">
                <a:latin typeface="Garamond" panose="02020404030301010803" pitchFamily="18" charset="0"/>
              </a:rPr>
              <a:t> verbs that provide additional information and specific meaning to the main verb of the sentence.</a:t>
            </a:r>
          </a:p>
          <a:p>
            <a:pPr algn="just" eaLnBrk="1" hangingPunct="1">
              <a:buFontTx/>
              <a:buBlip>
                <a:blip r:embed="rId2"/>
              </a:buBlip>
            </a:pPr>
            <a:r>
              <a:rPr lang="en-US" altLang="es-AR" sz="2400" dirty="0" smtClean="0">
                <a:latin typeface="Garamond" panose="02020404030301010803" pitchFamily="18" charset="0"/>
              </a:rPr>
              <a:t>Modal verbs are sometimes referred to as “modal auxiliary verbs” because they help other verbs.</a:t>
            </a:r>
          </a:p>
          <a:p>
            <a:pPr eaLnBrk="1" hangingPunct="1">
              <a:buFontTx/>
              <a:buNone/>
            </a:pPr>
            <a:r>
              <a:rPr lang="en-US" altLang="es-AR" sz="2400" dirty="0" smtClean="0"/>
              <a:t> </a:t>
            </a:r>
          </a:p>
        </p:txBody>
      </p:sp>
      <p:sp>
        <p:nvSpPr>
          <p:cNvPr id="3076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29553" y="6548718"/>
            <a:ext cx="6969872" cy="48073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_tradnl" altLang="es-AR" sz="1600" b="1" smtClean="0">
                <a:latin typeface="Andalus" panose="02020603050405020304" pitchFamily="18" charset="-78"/>
                <a:cs typeface="Andalus" panose="02020603050405020304" pitchFamily="18" charset="-78"/>
              </a:rPr>
              <a:t>UTN -  FRVM                                 Lic. Evangelina Cecchel - Lic. Bibiana Fernandez</a:t>
            </a:r>
          </a:p>
        </p:txBody>
      </p:sp>
    </p:spTree>
    <p:extLst>
      <p:ext uri="{BB962C8B-B14F-4D97-AF65-F5344CB8AC3E}">
        <p14:creationId xmlns:p14="http://schemas.microsoft.com/office/powerpoint/2010/main" val="120313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27076" y="894137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b="1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opperplate Gothic Light" pitchFamily="34" charset="0"/>
              </a:rPr>
              <a:t>How do we use modal verbs?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</p:spPr>
        <p:txBody>
          <a:bodyPr>
            <a:normAutofit/>
          </a:bodyPr>
          <a:lstStyle/>
          <a:p>
            <a:pPr algn="ctr" eaLnBrk="1" hangingPunct="1">
              <a:buFontTx/>
              <a:buNone/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Subject </a:t>
            </a:r>
            <a:r>
              <a:rPr lang="en-US" sz="2400" dirty="0" smtClean="0">
                <a:latin typeface="Garamond" pitchFamily="18" charset="0"/>
              </a:rPr>
              <a:t>+ 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Modal</a:t>
            </a:r>
            <a:r>
              <a:rPr lang="en-US" sz="2400" dirty="0" smtClean="0">
                <a:latin typeface="Garamond" pitchFamily="18" charset="0"/>
              </a:rPr>
              <a:t> + 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Verb </a:t>
            </a:r>
          </a:p>
          <a:p>
            <a:pPr algn="ctr" eaLnBrk="1" hangingPunct="1">
              <a:buFontTx/>
              <a:buNone/>
              <a:defRPr/>
            </a:pPr>
            <a:r>
              <a:rPr lang="en-US" sz="2400" dirty="0" smtClean="0">
                <a:latin typeface="Garamond" pitchFamily="18" charset="0"/>
              </a:rPr>
              <a:t>You </a:t>
            </a:r>
            <a:r>
              <a:rPr lang="en-US" sz="2400" b="1" dirty="0" smtClean="0">
                <a:latin typeface="Garamond" pitchFamily="18" charset="0"/>
              </a:rPr>
              <a:t>should</a:t>
            </a:r>
            <a:r>
              <a:rPr lang="en-US" sz="2400" dirty="0" smtClean="0">
                <a:latin typeface="Garamond" pitchFamily="18" charset="0"/>
              </a:rPr>
              <a:t> see a doctor.</a:t>
            </a:r>
          </a:p>
          <a:p>
            <a:pPr algn="ctr" eaLnBrk="1" hangingPunct="1">
              <a:buFontTx/>
              <a:buNone/>
              <a:defRPr/>
            </a:pPr>
            <a:r>
              <a:rPr lang="en-US" sz="2400" dirty="0" smtClean="0">
                <a:latin typeface="Garamond" pitchFamily="18" charset="0"/>
              </a:rPr>
              <a:t>They </a:t>
            </a:r>
            <a:r>
              <a:rPr lang="en-US" sz="2400" b="1" dirty="0" smtClean="0">
                <a:latin typeface="Garamond" pitchFamily="18" charset="0"/>
              </a:rPr>
              <a:t>can</a:t>
            </a:r>
            <a:r>
              <a:rPr lang="en-US" sz="2400" dirty="0" smtClean="0">
                <a:latin typeface="Garamond" pitchFamily="18" charset="0"/>
              </a:rPr>
              <a:t> dance.</a:t>
            </a:r>
          </a:p>
          <a:p>
            <a:pPr algn="ctr" eaLnBrk="1" hangingPunct="1">
              <a:buFontTx/>
              <a:buNone/>
              <a:defRPr/>
            </a:pPr>
            <a:r>
              <a:rPr lang="en-US" sz="2400" dirty="0" smtClean="0">
                <a:latin typeface="Garamond" pitchFamily="18" charset="0"/>
              </a:rPr>
              <a:t>I </a:t>
            </a:r>
            <a:r>
              <a:rPr lang="en-US" sz="2400" b="1" dirty="0" smtClean="0">
                <a:latin typeface="Garamond" pitchFamily="18" charset="0"/>
              </a:rPr>
              <a:t>may</a:t>
            </a:r>
            <a:r>
              <a:rPr lang="en-US" sz="2400" dirty="0" smtClean="0">
                <a:latin typeface="Garamond" pitchFamily="18" charset="0"/>
              </a:rPr>
              <a:t> go to the party.</a:t>
            </a:r>
            <a:endParaRPr lang="en-US" sz="2400" dirty="0" smtClean="0">
              <a:latin typeface="Garamond" pitchFamily="18" charset="0"/>
            </a:endParaRPr>
          </a:p>
          <a:p>
            <a:pPr algn="ctr" eaLnBrk="1" hangingPunct="1">
              <a:buFontTx/>
              <a:buNone/>
              <a:defRPr/>
            </a:pPr>
            <a:endParaRPr lang="en-US" sz="2400" dirty="0" smtClean="0">
              <a:latin typeface="Garamond" pitchFamily="18" charset="0"/>
            </a:endParaRPr>
          </a:p>
          <a:p>
            <a:pPr algn="just" eaLnBrk="1" hangingPunct="1">
              <a:buFontTx/>
              <a:buBlip>
                <a:blip r:embed="rId2"/>
              </a:buBlip>
              <a:defRPr/>
            </a:pPr>
            <a:r>
              <a:rPr lang="en-US" sz="2400" dirty="0" smtClean="0">
                <a:latin typeface="Garamond" pitchFamily="18" charset="0"/>
              </a:rPr>
              <a:t>They do not accept conjugation. They do not need any other auxiliary verb.</a:t>
            </a:r>
          </a:p>
          <a:p>
            <a:pPr algn="just" eaLnBrk="1" hangingPunct="1">
              <a:buFontTx/>
              <a:buBlip>
                <a:blip r:embed="rId2"/>
              </a:buBlip>
              <a:defRPr/>
            </a:pPr>
            <a:r>
              <a:rPr lang="en-US" sz="2400" dirty="0" smtClean="0">
                <a:latin typeface="Garamond" pitchFamily="18" charset="0"/>
              </a:rPr>
              <a:t>Modal verbs are followed by an </a:t>
            </a:r>
            <a:r>
              <a:rPr lang="en-US" sz="2400" b="1" dirty="0" smtClean="0">
                <a:latin typeface="Garamond" pitchFamily="18" charset="0"/>
              </a:rPr>
              <a:t>infinitive</a:t>
            </a:r>
            <a:r>
              <a:rPr lang="en-US" sz="2400" dirty="0" smtClean="0">
                <a:latin typeface="Garamond" pitchFamily="18" charset="0"/>
              </a:rPr>
              <a:t> without </a:t>
            </a:r>
            <a:r>
              <a:rPr lang="en-US" sz="2400" b="1" i="1" dirty="0" smtClean="0">
                <a:latin typeface="Garamond" pitchFamily="18" charset="0"/>
              </a:rPr>
              <a:t>to</a:t>
            </a:r>
            <a:r>
              <a:rPr lang="en-US" sz="2400" dirty="0" smtClean="0">
                <a:latin typeface="Garamond" pitchFamily="18" charset="0"/>
              </a:rPr>
              <a:t>.</a:t>
            </a:r>
          </a:p>
        </p:txBody>
      </p:sp>
      <p:sp>
        <p:nvSpPr>
          <p:cNvPr id="4100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062318" y="6548718"/>
            <a:ext cx="7037107" cy="48073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_tradnl" altLang="es-AR" sz="1600" b="1" smtClean="0">
                <a:latin typeface="Andalus" panose="02020603050405020304" pitchFamily="18" charset="-78"/>
                <a:cs typeface="Andalus" panose="02020603050405020304" pitchFamily="18" charset="-78"/>
              </a:rPr>
              <a:t>UTN -  FRVM                                 Lic. Evangelina Cecchel - Lic. Bibiana Fernandez</a:t>
            </a:r>
          </a:p>
        </p:txBody>
      </p:sp>
      <p:pic>
        <p:nvPicPr>
          <p:cNvPr id="23557" name="Picture 5" descr="http://islandgirlwalkabout.files.wordpress.com/2014/03/hero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1" y="188641"/>
            <a:ext cx="2088232" cy="2088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1989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5515">
            <a:off x="1902341" y="1170549"/>
            <a:ext cx="6197084" cy="4396534"/>
          </a:xfrm>
          <a:prstGeom prst="rect">
            <a:avLst/>
          </a:prstGeom>
          <a:noFill/>
          <a:ln w="38100">
            <a:solidFill>
              <a:srgbClr val="4D4D4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971550" y="6468035"/>
            <a:ext cx="7127875" cy="56141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_tradnl" altLang="es-AR" sz="16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UTN -  FRVM                                 Lic. Evangelina </a:t>
            </a:r>
            <a:r>
              <a:rPr lang="es-ES_tradnl" altLang="es-AR" sz="16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Cecchel</a:t>
            </a:r>
            <a:r>
              <a:rPr lang="es-ES_tradnl" altLang="es-AR" sz="16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- Lic. Bibiana </a:t>
            </a:r>
            <a:r>
              <a:rPr lang="es-ES_tradnl" altLang="es-AR" sz="16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Fernandez</a:t>
            </a:r>
            <a:endParaRPr lang="es-ES_tradnl" altLang="es-AR" sz="1600" b="1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1027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3484" y="908720"/>
            <a:ext cx="8642350" cy="5123766"/>
          </a:xfrm>
        </p:spPr>
        <p:txBody>
          <a:bodyPr>
            <a:normAutofit/>
          </a:bodyPr>
          <a:lstStyle/>
          <a:p>
            <a:pPr algn="ctr" eaLnBrk="1" hangingPunct="1">
              <a:lnSpc>
                <a:spcPct val="90000"/>
              </a:lnSpc>
              <a:buFontTx/>
              <a:buNone/>
            </a:pPr>
            <a:endParaRPr lang="en-US" altLang="es-AR" sz="2400" b="1" dirty="0" smtClean="0">
              <a:latin typeface="Algerian" panose="04020705040A02060702" pitchFamily="82" charset="0"/>
            </a:endParaRPr>
          </a:p>
          <a:p>
            <a:pPr algn="just" eaLnBrk="1" hangingPunct="1">
              <a:lnSpc>
                <a:spcPct val="90000"/>
              </a:lnSpc>
              <a:buFontTx/>
              <a:buBlip>
                <a:blip r:embed="rId2"/>
              </a:buBlip>
            </a:pPr>
            <a:r>
              <a:rPr lang="en-US" altLang="es-AR" sz="2400" dirty="0" smtClean="0">
                <a:latin typeface="Garamond" panose="02020404030301010803" pitchFamily="18" charset="0"/>
              </a:rPr>
              <a:t>Use “</a:t>
            </a:r>
            <a:r>
              <a:rPr lang="en-US" altLang="es-AR" sz="2400" b="1" i="1" dirty="0" smtClean="0">
                <a:latin typeface="Garamond" panose="02020404030301010803" pitchFamily="18" charset="0"/>
              </a:rPr>
              <a:t>should</a:t>
            </a:r>
            <a:r>
              <a:rPr lang="en-US" altLang="es-AR" sz="2400" dirty="0" smtClean="0">
                <a:latin typeface="Garamond" panose="02020404030301010803" pitchFamily="18" charset="0"/>
              </a:rPr>
              <a:t>” to give advice, recommendation or talk about what is right to do, it means “it is a good idea”: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es-AR" sz="2400" dirty="0" smtClean="0">
                <a:latin typeface="Garamond" panose="02020404030301010803" pitchFamily="18" charset="0"/>
              </a:rPr>
              <a:t>You </a:t>
            </a:r>
            <a:r>
              <a:rPr lang="en-US" altLang="es-AR" sz="2400" b="1" dirty="0" smtClean="0">
                <a:latin typeface="Garamond" panose="02020404030301010803" pitchFamily="18" charset="0"/>
              </a:rPr>
              <a:t>should</a:t>
            </a:r>
            <a:r>
              <a:rPr lang="en-US" altLang="es-AR" sz="2400" dirty="0" smtClean="0">
                <a:latin typeface="Garamond" panose="02020404030301010803" pitchFamily="18" charset="0"/>
              </a:rPr>
              <a:t> obey the traffic laws!</a:t>
            </a:r>
          </a:p>
          <a:p>
            <a:pPr algn="just" eaLnBrk="1" hangingPunct="1">
              <a:lnSpc>
                <a:spcPct val="90000"/>
              </a:lnSpc>
              <a:buFontTx/>
              <a:buBlip>
                <a:blip r:embed="rId2"/>
              </a:buBlip>
            </a:pPr>
            <a:endParaRPr lang="en-US" altLang="es-AR" sz="2400" dirty="0" smtClean="0">
              <a:latin typeface="Garamond" panose="02020404030301010803" pitchFamily="18" charset="0"/>
            </a:endParaRPr>
          </a:p>
          <a:p>
            <a:pPr algn="just" eaLnBrk="1" hangingPunct="1">
              <a:lnSpc>
                <a:spcPct val="90000"/>
              </a:lnSpc>
              <a:buFontTx/>
              <a:buBlip>
                <a:blip r:embed="rId2"/>
              </a:buBlip>
            </a:pPr>
            <a:r>
              <a:rPr lang="en-US" altLang="es-AR" sz="2400" dirty="0" smtClean="0">
                <a:latin typeface="Garamond" panose="02020404030301010803" pitchFamily="18" charset="0"/>
              </a:rPr>
              <a:t>Form: </a:t>
            </a:r>
            <a:r>
              <a:rPr lang="en-US" altLang="es-AR" sz="2400" b="1" i="1" dirty="0" smtClean="0">
                <a:latin typeface="Garamond" panose="02020404030301010803" pitchFamily="18" charset="0"/>
              </a:rPr>
              <a:t>Should</a:t>
            </a:r>
            <a:r>
              <a:rPr lang="en-US" altLang="es-AR" sz="2400" dirty="0" smtClean="0">
                <a:latin typeface="Garamond" panose="02020404030301010803" pitchFamily="18" charset="0"/>
              </a:rPr>
              <a:t> + </a:t>
            </a:r>
            <a:r>
              <a:rPr lang="en-US" altLang="es-AR" sz="2400" b="1" i="1" dirty="0" smtClean="0">
                <a:latin typeface="Garamond" panose="02020404030301010803" pitchFamily="18" charset="0"/>
              </a:rPr>
              <a:t>base form</a:t>
            </a:r>
            <a:r>
              <a:rPr lang="en-US" altLang="es-AR" sz="2400" dirty="0" smtClean="0">
                <a:latin typeface="Garamond" panose="02020404030301010803" pitchFamily="18" charset="0"/>
              </a:rPr>
              <a:t> of the verb: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es-AR" sz="2400" dirty="0" smtClean="0">
                <a:latin typeface="Garamond" panose="02020404030301010803" pitchFamily="18" charset="0"/>
              </a:rPr>
              <a:t>Before traveling to Paris you </a:t>
            </a:r>
            <a:r>
              <a:rPr lang="en-US" altLang="es-AR" sz="2400" b="1" dirty="0" smtClean="0">
                <a:latin typeface="Garamond" panose="02020404030301010803" pitchFamily="18" charset="0"/>
              </a:rPr>
              <a:t>should get</a:t>
            </a:r>
            <a:r>
              <a:rPr lang="en-US" altLang="es-AR" sz="2400" dirty="0" smtClean="0">
                <a:latin typeface="Garamond" panose="02020404030301010803" pitchFamily="18" charset="0"/>
              </a:rPr>
              <a:t> a map of the city.</a:t>
            </a:r>
          </a:p>
          <a:p>
            <a:pPr eaLnBrk="1" hangingPunct="1">
              <a:lnSpc>
                <a:spcPct val="90000"/>
              </a:lnSpc>
              <a:buFontTx/>
              <a:buBlip>
                <a:blip r:embed="rId2"/>
              </a:buBlip>
            </a:pPr>
            <a:endParaRPr lang="en-US" altLang="es-AR" sz="2400" dirty="0" smtClean="0">
              <a:latin typeface="Garamond" panose="02020404030301010803" pitchFamily="18" charset="0"/>
            </a:endParaRPr>
          </a:p>
          <a:p>
            <a:pPr eaLnBrk="1" hangingPunct="1">
              <a:lnSpc>
                <a:spcPct val="90000"/>
              </a:lnSpc>
              <a:buFontTx/>
              <a:buBlip>
                <a:blip r:embed="rId2"/>
              </a:buBlip>
            </a:pPr>
            <a:r>
              <a:rPr lang="en-US" altLang="es-AR" sz="2400" dirty="0" smtClean="0">
                <a:latin typeface="Garamond" panose="02020404030301010803" pitchFamily="18" charset="0"/>
              </a:rPr>
              <a:t>Use </a:t>
            </a:r>
            <a:r>
              <a:rPr lang="en-US" altLang="es-AR" sz="2400" b="1" i="1" dirty="0" smtClean="0">
                <a:latin typeface="Garamond" panose="02020404030301010803" pitchFamily="18" charset="0"/>
              </a:rPr>
              <a:t>should not</a:t>
            </a:r>
            <a:r>
              <a:rPr lang="en-US" altLang="es-AR" sz="2400" dirty="0" smtClean="0">
                <a:latin typeface="Garamond" panose="02020404030301010803" pitchFamily="18" charset="0"/>
              </a:rPr>
              <a:t> for the negative form: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es-AR" sz="2400" dirty="0" smtClean="0">
                <a:latin typeface="Garamond" panose="02020404030301010803" pitchFamily="18" charset="0"/>
              </a:rPr>
              <a:t>You </a:t>
            </a:r>
            <a:r>
              <a:rPr lang="en-US" altLang="es-AR" sz="2400" b="1" dirty="0" smtClean="0">
                <a:latin typeface="Garamond" panose="02020404030301010803" pitchFamily="18" charset="0"/>
              </a:rPr>
              <a:t>shouldn’t</a:t>
            </a:r>
            <a:r>
              <a:rPr lang="en-US" altLang="es-AR" sz="2400" dirty="0" smtClean="0">
                <a:latin typeface="Garamond" panose="02020404030301010803" pitchFamily="18" charset="0"/>
              </a:rPr>
              <a:t> take so many suitcases.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s-AR" sz="2400" dirty="0" smtClean="0">
              <a:latin typeface="Garamond" panose="02020404030301010803" pitchFamily="18" charset="0"/>
            </a:endParaRPr>
          </a:p>
        </p:txBody>
      </p:sp>
      <p:sp>
        <p:nvSpPr>
          <p:cNvPr id="3075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223682" y="6508377"/>
            <a:ext cx="6929531" cy="49417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_tradnl" altLang="es-AR" sz="16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UTN -  FRVM                                 Lic. Evangelina </a:t>
            </a:r>
            <a:r>
              <a:rPr lang="es-ES_tradnl" altLang="es-AR" sz="16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Cecchel</a:t>
            </a:r>
            <a:r>
              <a:rPr lang="es-ES_tradnl" altLang="es-AR" sz="16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- Lic. Bibiana </a:t>
            </a:r>
            <a:r>
              <a:rPr lang="es-ES_tradnl" altLang="es-AR" sz="16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Fernandez</a:t>
            </a:r>
            <a:endParaRPr lang="es-ES_tradnl" altLang="es-AR" sz="1600" b="1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3670068" y="287196"/>
            <a:ext cx="1789272" cy="76944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 eaLnBrk="1" hangingPunct="1">
              <a:defRPr/>
            </a:pPr>
            <a:r>
              <a:rPr lang="en-US" sz="44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Andalus" pitchFamily="18" charset="-78"/>
                <a:cs typeface="Andalus" pitchFamily="18" charset="-78"/>
              </a:rPr>
              <a:t>Should</a:t>
            </a:r>
          </a:p>
        </p:txBody>
      </p:sp>
      <p:pic>
        <p:nvPicPr>
          <p:cNvPr id="12290" name="Picture 2" descr="https://s-media-cache-ak0.pinimg.com/236x/81/41/f1/8141f1307db06b65795510cbaad19db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494" y="4129274"/>
            <a:ext cx="1721316" cy="1721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33364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90613"/>
            <a:ext cx="8229600" cy="5434012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altLang="es-AR" sz="2400" dirty="0">
                <a:latin typeface="Garamond" panose="02020404030301010803" pitchFamily="18" charset="0"/>
              </a:rPr>
              <a:t>Use </a:t>
            </a:r>
            <a:r>
              <a:rPr lang="en-US" altLang="es-AR" sz="2400" b="1" i="1" dirty="0">
                <a:latin typeface="Garamond" panose="02020404030301010803" pitchFamily="18" charset="0"/>
              </a:rPr>
              <a:t>should</a:t>
            </a:r>
            <a:r>
              <a:rPr lang="en-US" altLang="es-AR" sz="2400" dirty="0">
                <a:latin typeface="Garamond" panose="02020404030301010803" pitchFamily="18" charset="0"/>
              </a:rPr>
              <a:t> in the present and future tenses:</a:t>
            </a:r>
          </a:p>
          <a:p>
            <a:pPr algn="ctr">
              <a:buNone/>
            </a:pPr>
            <a:r>
              <a:rPr lang="en-US" altLang="es-AR" sz="2400" dirty="0">
                <a:latin typeface="Garamond" panose="02020404030301010803" pitchFamily="18" charset="0"/>
              </a:rPr>
              <a:t>You </a:t>
            </a:r>
            <a:r>
              <a:rPr lang="en-US" altLang="es-AR" sz="2400" b="1" dirty="0">
                <a:latin typeface="Garamond" panose="02020404030301010803" pitchFamily="18" charset="0"/>
              </a:rPr>
              <a:t>should</a:t>
            </a:r>
            <a:r>
              <a:rPr lang="en-US" altLang="es-AR" sz="2400" dirty="0">
                <a:latin typeface="Garamond" panose="02020404030301010803" pitchFamily="18" charset="0"/>
              </a:rPr>
              <a:t> talk to her now before it’s too late.</a:t>
            </a:r>
          </a:p>
          <a:p>
            <a:pPr algn="ctr">
              <a:buNone/>
            </a:pPr>
            <a:r>
              <a:rPr lang="en-US" altLang="es-AR" sz="2400" dirty="0">
                <a:latin typeface="Garamond" panose="02020404030301010803" pitchFamily="18" charset="0"/>
              </a:rPr>
              <a:t>You </a:t>
            </a:r>
            <a:r>
              <a:rPr lang="en-US" altLang="es-AR" sz="2400" b="1" dirty="0">
                <a:latin typeface="Garamond" panose="02020404030301010803" pitchFamily="18" charset="0"/>
              </a:rPr>
              <a:t>should</a:t>
            </a:r>
            <a:r>
              <a:rPr lang="en-US" altLang="es-AR" sz="2400" dirty="0">
                <a:latin typeface="Garamond" panose="02020404030301010803" pitchFamily="18" charset="0"/>
              </a:rPr>
              <a:t> take a different tour tomorrow.</a:t>
            </a:r>
          </a:p>
          <a:p>
            <a:pPr marL="0" indent="0" eaLnBrk="1" hangingPunct="1">
              <a:buNone/>
            </a:pPr>
            <a:endParaRPr lang="en-US" altLang="es-AR" sz="2400" dirty="0" smtClean="0">
              <a:latin typeface="Garamond" panose="02020404030301010803" pitchFamily="18" charset="0"/>
            </a:endParaRPr>
          </a:p>
          <a:p>
            <a:pPr eaLnBrk="1" hangingPunct="1">
              <a:buFontTx/>
              <a:buBlip>
                <a:blip r:embed="rId2"/>
              </a:buBlip>
            </a:pPr>
            <a:r>
              <a:rPr lang="en-US" altLang="es-AR" sz="2400" dirty="0" smtClean="0">
                <a:latin typeface="Garamond" panose="02020404030301010803" pitchFamily="18" charset="0"/>
              </a:rPr>
              <a:t>When we want to express advice in the past with these modal verbs we follow the following structure:</a:t>
            </a:r>
          </a:p>
          <a:p>
            <a:pPr algn="ctr" eaLnBrk="1" hangingPunct="1">
              <a:buFontTx/>
              <a:buNone/>
            </a:pPr>
            <a:r>
              <a:rPr lang="en-US" altLang="es-AR" sz="2400" b="1" dirty="0" smtClean="0">
                <a:latin typeface="Garamond" panose="02020404030301010803" pitchFamily="18" charset="0"/>
              </a:rPr>
              <a:t>Should</a:t>
            </a:r>
            <a:r>
              <a:rPr lang="en-US" altLang="es-AR" sz="2400" dirty="0" smtClean="0">
                <a:latin typeface="Garamond" panose="02020404030301010803" pitchFamily="18" charset="0"/>
              </a:rPr>
              <a:t> / </a:t>
            </a:r>
            <a:r>
              <a:rPr lang="en-US" altLang="es-AR" sz="2400" b="1" dirty="0" smtClean="0">
                <a:latin typeface="Garamond" panose="02020404030301010803" pitchFamily="18" charset="0"/>
              </a:rPr>
              <a:t>ought to</a:t>
            </a:r>
            <a:r>
              <a:rPr lang="en-US" altLang="es-AR" sz="2400" dirty="0" smtClean="0">
                <a:latin typeface="Garamond" panose="02020404030301010803" pitchFamily="18" charset="0"/>
              </a:rPr>
              <a:t> + </a:t>
            </a:r>
            <a:r>
              <a:rPr lang="en-US" altLang="es-AR" sz="2400" b="1" dirty="0" smtClean="0">
                <a:latin typeface="Garamond" panose="02020404030301010803" pitchFamily="18" charset="0"/>
              </a:rPr>
              <a:t>have</a:t>
            </a:r>
            <a:r>
              <a:rPr lang="en-US" altLang="es-AR" sz="2400" dirty="0" smtClean="0">
                <a:latin typeface="Garamond" panose="02020404030301010803" pitchFamily="18" charset="0"/>
              </a:rPr>
              <a:t> + </a:t>
            </a:r>
            <a:r>
              <a:rPr lang="en-US" altLang="es-AR" sz="2400" b="1" dirty="0" smtClean="0">
                <a:latin typeface="Garamond" panose="02020404030301010803" pitchFamily="18" charset="0"/>
              </a:rPr>
              <a:t>past participle</a:t>
            </a:r>
            <a:r>
              <a:rPr lang="en-US" altLang="es-AR" sz="2400" dirty="0" smtClean="0">
                <a:latin typeface="Garamond" panose="02020404030301010803" pitchFamily="18" charset="0"/>
              </a:rPr>
              <a:t> of the main verb</a:t>
            </a:r>
          </a:p>
          <a:p>
            <a:pPr algn="ctr" eaLnBrk="1" hangingPunct="1">
              <a:buFontTx/>
              <a:buNone/>
            </a:pPr>
            <a:endParaRPr lang="en-US" altLang="es-AR" sz="2400" dirty="0" smtClean="0">
              <a:latin typeface="Garamond" panose="02020404030301010803" pitchFamily="18" charset="0"/>
            </a:endParaRPr>
          </a:p>
          <a:p>
            <a:pPr algn="ctr" eaLnBrk="1" hangingPunct="1">
              <a:buFontTx/>
              <a:buNone/>
            </a:pPr>
            <a:r>
              <a:rPr lang="en-US" altLang="es-AR" sz="2400" dirty="0" smtClean="0">
                <a:latin typeface="Garamond" panose="02020404030301010803" pitchFamily="18" charset="0"/>
              </a:rPr>
              <a:t>The party was great! You </a:t>
            </a:r>
            <a:r>
              <a:rPr lang="en-US" altLang="es-AR" sz="2400" b="1" dirty="0" smtClean="0">
                <a:latin typeface="Garamond" panose="02020404030301010803" pitchFamily="18" charset="0"/>
              </a:rPr>
              <a:t>should have come</a:t>
            </a:r>
            <a:r>
              <a:rPr lang="en-US" altLang="es-AR" sz="2400" dirty="0" smtClean="0">
                <a:latin typeface="Garamond" panose="02020404030301010803" pitchFamily="18" charset="0"/>
              </a:rPr>
              <a:t>.</a:t>
            </a:r>
          </a:p>
          <a:p>
            <a:pPr algn="ctr" eaLnBrk="1" hangingPunct="1">
              <a:buFontTx/>
              <a:buNone/>
            </a:pPr>
            <a:r>
              <a:rPr lang="en-US" altLang="es-AR" sz="2400" dirty="0" smtClean="0">
                <a:latin typeface="Garamond" panose="02020404030301010803" pitchFamily="18" charset="0"/>
              </a:rPr>
              <a:t>I feel terrible, I </a:t>
            </a:r>
            <a:r>
              <a:rPr lang="en-US" altLang="es-AR" sz="2400" b="1" dirty="0" smtClean="0">
                <a:latin typeface="Garamond" panose="02020404030301010803" pitchFamily="18" charset="0"/>
              </a:rPr>
              <a:t>shouldn’t have eaten</a:t>
            </a:r>
            <a:r>
              <a:rPr lang="en-US" altLang="es-AR" sz="2400" dirty="0" smtClean="0">
                <a:latin typeface="Garamond" panose="02020404030301010803" pitchFamily="18" charset="0"/>
              </a:rPr>
              <a:t> so much chocolate.</a:t>
            </a:r>
          </a:p>
          <a:p>
            <a:pPr algn="ctr" eaLnBrk="1" hangingPunct="1">
              <a:buFontTx/>
              <a:buNone/>
            </a:pPr>
            <a:r>
              <a:rPr lang="en-US" altLang="es-AR" sz="2400" dirty="0" smtClean="0">
                <a:latin typeface="Garamond" panose="02020404030301010803" pitchFamily="18" charset="0"/>
              </a:rPr>
              <a:t>She didn’t pass the exam, she </a:t>
            </a:r>
            <a:r>
              <a:rPr lang="en-US" altLang="es-AR" sz="2400" b="1" dirty="0" smtClean="0">
                <a:latin typeface="Garamond" panose="02020404030301010803" pitchFamily="18" charset="0"/>
              </a:rPr>
              <a:t>ought to have studied</a:t>
            </a:r>
            <a:r>
              <a:rPr lang="en-US" altLang="es-AR" sz="2400" dirty="0" smtClean="0">
                <a:latin typeface="Garamond" panose="02020404030301010803" pitchFamily="18" charset="0"/>
              </a:rPr>
              <a:t> more.</a:t>
            </a:r>
          </a:p>
          <a:p>
            <a:pPr eaLnBrk="1" hangingPunct="1"/>
            <a:endParaRPr lang="en-US" altLang="es-AR" sz="2400" dirty="0" smtClean="0">
              <a:latin typeface="Garamond" panose="02020404030301010803" pitchFamily="18" charset="0"/>
            </a:endParaRPr>
          </a:p>
        </p:txBody>
      </p:sp>
      <p:sp>
        <p:nvSpPr>
          <p:cNvPr id="4099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223682" y="6497731"/>
            <a:ext cx="6875743" cy="504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_tradnl" altLang="es-AR" sz="1600" b="1" smtClean="0">
                <a:latin typeface="Andalus" panose="02020603050405020304" pitchFamily="18" charset="-78"/>
                <a:cs typeface="Andalus" panose="02020603050405020304" pitchFamily="18" charset="-78"/>
              </a:rPr>
              <a:t>UTN -  FRVM                                 Lic. Evangelina Cecchel - Lic. Bibiana Fernandez</a:t>
            </a:r>
          </a:p>
        </p:txBody>
      </p:sp>
      <p:pic>
        <p:nvPicPr>
          <p:cNvPr id="11266" name="Picture 2" descr="http://www.jenrickblog.co.uk/wp-content/uploads/2014/11/should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282" y="155062"/>
            <a:ext cx="1471518" cy="14715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62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</TotalTime>
  <Words>1841</Words>
  <Application>Microsoft Office PowerPoint</Application>
  <PresentationFormat>Presentación en pantalla (4:3)</PresentationFormat>
  <Paragraphs>302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51" baseType="lpstr">
      <vt:lpstr>BatangChe</vt:lpstr>
      <vt:lpstr>SimHei</vt:lpstr>
      <vt:lpstr>Algerian</vt:lpstr>
      <vt:lpstr>Andalus</vt:lpstr>
      <vt:lpstr>Angsana New</vt:lpstr>
      <vt:lpstr>Arial</vt:lpstr>
      <vt:lpstr>Bodoni MT Poster Compressed</vt:lpstr>
      <vt:lpstr>Calibri</vt:lpstr>
      <vt:lpstr>Calibri Light</vt:lpstr>
      <vt:lpstr>Colonna MT</vt:lpstr>
      <vt:lpstr>Copperplate Gothic Light</vt:lpstr>
      <vt:lpstr>Garamond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Modal verbs</vt:lpstr>
      <vt:lpstr>How do we use modal verbs?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Modals of ability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Be able to / can / could</vt:lpstr>
      <vt:lpstr>Presentación de PowerPoint</vt:lpstr>
      <vt:lpstr>MODAL VERBS FOR REQUEST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Evangelina Cecchel</dc:creator>
  <cp:lastModifiedBy>Evangelina Cecchel</cp:lastModifiedBy>
  <cp:revision>20</cp:revision>
  <dcterms:created xsi:type="dcterms:W3CDTF">2016-03-15T19:25:24Z</dcterms:created>
  <dcterms:modified xsi:type="dcterms:W3CDTF">2016-03-21T13:11:46Z</dcterms:modified>
</cp:coreProperties>
</file>